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5143500" type="screen16x9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1" d="100"/>
          <a:sy n="121" d="100"/>
        </p:scale>
        <p:origin x="-346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675">
              <a:lnSpc>
                <a:spcPts val="9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675">
              <a:lnSpc>
                <a:spcPts val="9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675">
              <a:lnSpc>
                <a:spcPts val="9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675">
              <a:lnSpc>
                <a:spcPts val="9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675">
              <a:lnSpc>
                <a:spcPts val="9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15428" y="4767071"/>
            <a:ext cx="970915" cy="376555"/>
          </a:xfrm>
          <a:custGeom>
            <a:avLst/>
            <a:gdLst/>
            <a:ahLst/>
            <a:cxnLst/>
            <a:rect l="l" t="t" r="r" b="b"/>
            <a:pathLst>
              <a:path w="970915" h="376554">
                <a:moveTo>
                  <a:pt x="970788" y="0"/>
                </a:moveTo>
                <a:lnTo>
                  <a:pt x="0" y="0"/>
                </a:lnTo>
                <a:lnTo>
                  <a:pt x="0" y="376426"/>
                </a:lnTo>
                <a:lnTo>
                  <a:pt x="970788" y="376426"/>
                </a:lnTo>
                <a:lnTo>
                  <a:pt x="970788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28294" y="915161"/>
            <a:ext cx="6661150" cy="0"/>
          </a:xfrm>
          <a:custGeom>
            <a:avLst/>
            <a:gdLst/>
            <a:ahLst/>
            <a:cxnLst/>
            <a:rect l="l" t="t" r="r" b="b"/>
            <a:pathLst>
              <a:path w="6661150">
                <a:moveTo>
                  <a:pt x="6660769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318B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27532" y="1034796"/>
            <a:ext cx="6661150" cy="0"/>
          </a:xfrm>
          <a:custGeom>
            <a:avLst/>
            <a:gdLst/>
            <a:ahLst/>
            <a:cxnLst/>
            <a:rect l="l" t="t" r="r" b="b"/>
            <a:pathLst>
              <a:path w="6661150">
                <a:moveTo>
                  <a:pt x="6660769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318B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15428" y="0"/>
            <a:ext cx="970915" cy="1237615"/>
          </a:xfrm>
          <a:custGeom>
            <a:avLst/>
            <a:gdLst/>
            <a:ahLst/>
            <a:cxnLst/>
            <a:rect l="l" t="t" r="r" b="b"/>
            <a:pathLst>
              <a:path w="970915" h="1237615">
                <a:moveTo>
                  <a:pt x="970788" y="0"/>
                </a:moveTo>
                <a:lnTo>
                  <a:pt x="0" y="0"/>
                </a:lnTo>
                <a:lnTo>
                  <a:pt x="0" y="1070737"/>
                </a:lnTo>
                <a:lnTo>
                  <a:pt x="485394" y="1237488"/>
                </a:lnTo>
                <a:lnTo>
                  <a:pt x="970788" y="1070737"/>
                </a:lnTo>
                <a:lnTo>
                  <a:pt x="970788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58100" y="124968"/>
            <a:ext cx="885444" cy="9204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00" y="196418"/>
            <a:ext cx="7025030" cy="6632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0489" y="2059432"/>
            <a:ext cx="8282940" cy="2041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978140" y="4845430"/>
            <a:ext cx="205104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675">
              <a:lnSpc>
                <a:spcPts val="95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fipi.ru/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s://obrnadzor.gov.ru/gia/gia-9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coi.mcko.ru/gia-9-oge-gve/" TargetMode="External"/><Relationship Id="rId11" Type="http://schemas.openxmlformats.org/officeDocument/2006/relationships/image" Target="../media/image35.png"/><Relationship Id="rId5" Type="http://schemas.openxmlformats.org/officeDocument/2006/relationships/image" Target="../media/image32.jpg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rcoi.mcko.ru/gia-9-oge-gve/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ogesimulator.mcko.ru/" TargetMode="External"/><Relationship Id="rId4" Type="http://schemas.openxmlformats.org/officeDocument/2006/relationships/hyperlink" Target="https://fipi.ru/oge/otkrytyy-bank-zadaniy-oge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coi.mcko.ru/gia-9-oge-gve/special-conditions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15384"/>
            <a:ext cx="9145270" cy="72390"/>
            <a:chOff x="0" y="4215384"/>
            <a:chExt cx="9145270" cy="72390"/>
          </a:xfrm>
        </p:grpSpPr>
        <p:sp>
          <p:nvSpPr>
            <p:cNvPr id="3" name="object 3"/>
            <p:cNvSpPr/>
            <p:nvPr/>
          </p:nvSpPr>
          <p:spPr>
            <a:xfrm>
              <a:off x="761" y="4234434"/>
              <a:ext cx="9144000" cy="0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9144000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318B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280916"/>
              <a:ext cx="9144000" cy="0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914400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318B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851661"/>
            <a:ext cx="9145270" cy="73660"/>
            <a:chOff x="0" y="851661"/>
            <a:chExt cx="9145270" cy="73660"/>
          </a:xfrm>
        </p:grpSpPr>
        <p:sp>
          <p:nvSpPr>
            <p:cNvPr id="6" name="object 6"/>
            <p:cNvSpPr/>
            <p:nvPr/>
          </p:nvSpPr>
          <p:spPr>
            <a:xfrm>
              <a:off x="761" y="906017"/>
              <a:ext cx="9144000" cy="0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8100">
              <a:solidFill>
                <a:srgbClr val="318B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858011"/>
              <a:ext cx="9144000" cy="0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12700">
              <a:solidFill>
                <a:srgbClr val="318B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4334255"/>
            <a:ext cx="9144000" cy="809625"/>
          </a:xfrm>
          <a:custGeom>
            <a:avLst/>
            <a:gdLst/>
            <a:ahLst/>
            <a:cxnLst/>
            <a:rect l="l" t="t" r="r" b="b"/>
            <a:pathLst>
              <a:path w="9144000" h="809625">
                <a:moveTo>
                  <a:pt x="9144000" y="0"/>
                </a:moveTo>
                <a:lnTo>
                  <a:pt x="0" y="0"/>
                </a:lnTo>
                <a:lnTo>
                  <a:pt x="0" y="809243"/>
                </a:lnTo>
                <a:lnTo>
                  <a:pt x="9144000" y="809243"/>
                </a:lnTo>
                <a:lnTo>
                  <a:pt x="9144000" y="0"/>
                </a:lnTo>
                <a:close/>
              </a:path>
            </a:pathLst>
          </a:custGeom>
          <a:solidFill>
            <a:srgbClr val="318B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9144000" cy="1824355"/>
            <a:chOff x="0" y="0"/>
            <a:chExt cx="9144000" cy="1824355"/>
          </a:xfrm>
        </p:grpSpPr>
        <p:sp>
          <p:nvSpPr>
            <p:cNvPr id="10" name="object 10"/>
            <p:cNvSpPr/>
            <p:nvPr/>
          </p:nvSpPr>
          <p:spPr>
            <a:xfrm>
              <a:off x="0" y="0"/>
              <a:ext cx="9144000" cy="809625"/>
            </a:xfrm>
            <a:custGeom>
              <a:avLst/>
              <a:gdLst/>
              <a:ahLst/>
              <a:cxnLst/>
              <a:rect l="l" t="t" r="r" b="b"/>
              <a:pathLst>
                <a:path w="9144000" h="809625">
                  <a:moveTo>
                    <a:pt x="9144000" y="0"/>
                  </a:moveTo>
                  <a:lnTo>
                    <a:pt x="0" y="0"/>
                  </a:lnTo>
                  <a:lnTo>
                    <a:pt x="0" y="809244"/>
                  </a:lnTo>
                  <a:lnTo>
                    <a:pt x="9144000" y="80924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18B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31163" y="0"/>
              <a:ext cx="1437640" cy="1824355"/>
            </a:xfrm>
            <a:custGeom>
              <a:avLst/>
              <a:gdLst/>
              <a:ahLst/>
              <a:cxnLst/>
              <a:rect l="l" t="t" r="r" b="b"/>
              <a:pathLst>
                <a:path w="1437639" h="1824355">
                  <a:moveTo>
                    <a:pt x="1437132" y="0"/>
                  </a:moveTo>
                  <a:lnTo>
                    <a:pt x="0" y="0"/>
                  </a:lnTo>
                  <a:lnTo>
                    <a:pt x="0" y="1577339"/>
                  </a:lnTo>
                  <a:lnTo>
                    <a:pt x="718566" y="1824227"/>
                  </a:lnTo>
                  <a:lnTo>
                    <a:pt x="1437132" y="1577339"/>
                  </a:lnTo>
                  <a:lnTo>
                    <a:pt x="1437132" y="0"/>
                  </a:lnTo>
                  <a:close/>
                </a:path>
              </a:pathLst>
            </a:custGeom>
            <a:solidFill>
              <a:srgbClr val="C80E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74149" y="1121034"/>
              <a:ext cx="1893582" cy="318251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935227" y="1776806"/>
            <a:ext cx="7270750" cy="1068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105"/>
              </a:lnSpc>
              <a:spcBef>
                <a:spcPts val="100"/>
              </a:spcBef>
            </a:pPr>
            <a:r>
              <a:rPr sz="3600" b="0" spc="-45" dirty="0">
                <a:solidFill>
                  <a:srgbClr val="C00000"/>
                </a:solidFill>
                <a:latin typeface="Times New Roman"/>
                <a:cs typeface="Times New Roman"/>
              </a:rPr>
              <a:t>Государственная</a:t>
            </a:r>
            <a:r>
              <a:rPr sz="3600" b="0" spc="-1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0" spc="-20" dirty="0">
                <a:solidFill>
                  <a:srgbClr val="C00000"/>
                </a:solidFill>
                <a:latin typeface="Times New Roman"/>
                <a:cs typeface="Times New Roman"/>
              </a:rPr>
              <a:t>итоговая</a:t>
            </a:r>
            <a:r>
              <a:rPr sz="3600" b="0" spc="-1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0" spc="-10" dirty="0">
                <a:solidFill>
                  <a:srgbClr val="C00000"/>
                </a:solidFill>
                <a:latin typeface="Times New Roman"/>
                <a:cs typeface="Times New Roman"/>
              </a:rPr>
              <a:t>аттестация</a:t>
            </a:r>
            <a:endParaRPr sz="3600">
              <a:latin typeface="Times New Roman"/>
              <a:cs typeface="Times New Roman"/>
            </a:endParaRPr>
          </a:p>
          <a:p>
            <a:pPr marL="2540" algn="ctr">
              <a:lnSpc>
                <a:spcPts val="4105"/>
              </a:lnSpc>
            </a:pPr>
            <a:r>
              <a:rPr sz="3600" dirty="0">
                <a:solidFill>
                  <a:srgbClr val="C00000"/>
                </a:solidFill>
                <a:latin typeface="Times New Roman"/>
                <a:cs typeface="Times New Roman"/>
              </a:rPr>
              <a:t>ОГЭ-</a:t>
            </a:r>
            <a:r>
              <a:rPr sz="36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spc="-20" dirty="0">
                <a:solidFill>
                  <a:srgbClr val="C00000"/>
                </a:solidFill>
                <a:latin typeface="Times New Roman"/>
                <a:cs typeface="Times New Roman"/>
              </a:rPr>
              <a:t>2026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4383" y="2894076"/>
            <a:ext cx="9112885" cy="1328420"/>
            <a:chOff x="24383" y="2894076"/>
            <a:chExt cx="9112885" cy="1328420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97379" y="2901696"/>
              <a:ext cx="1747275" cy="130988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70419" y="2894076"/>
              <a:ext cx="1966730" cy="130988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83" y="2906268"/>
              <a:ext cx="1971294" cy="131445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97424" y="2894076"/>
              <a:ext cx="1972818" cy="13144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50919" y="2907792"/>
              <a:ext cx="1846326" cy="1314450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6516623" y="987552"/>
            <a:ext cx="2087880" cy="576580"/>
          </a:xfrm>
          <a:custGeom>
            <a:avLst/>
            <a:gdLst/>
            <a:ahLst/>
            <a:cxnLst/>
            <a:rect l="l" t="t" r="r" b="b"/>
            <a:pathLst>
              <a:path w="2087879" h="576580">
                <a:moveTo>
                  <a:pt x="2087879" y="0"/>
                </a:moveTo>
                <a:lnTo>
                  <a:pt x="0" y="0"/>
                </a:lnTo>
                <a:lnTo>
                  <a:pt x="0" y="576072"/>
                </a:lnTo>
                <a:lnTo>
                  <a:pt x="2087879" y="576072"/>
                </a:lnTo>
                <a:lnTo>
                  <a:pt x="20878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100" y="196418"/>
            <a:ext cx="7025030" cy="627402"/>
          </a:xfrm>
          <a:prstGeom prst="rect">
            <a:avLst/>
          </a:prstGeom>
        </p:spPr>
        <p:txBody>
          <a:bodyPr vert="horz" wrap="square" lIns="0" tIns="255574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sz="2400" spc="-470" dirty="0">
                <a:latin typeface="Yu Gothic Light" pitchFamily="34" charset="-128"/>
                <a:ea typeface="Yu Gothic Light" pitchFamily="34" charset="-128"/>
                <a:cs typeface="Tahoma"/>
              </a:rPr>
              <a:t>Порядок</a:t>
            </a:r>
            <a:r>
              <a:rPr sz="2400" spc="-185" dirty="0">
                <a:latin typeface="Yu Gothic Light" pitchFamily="34" charset="-128"/>
                <a:ea typeface="Yu Gothic Light" pitchFamily="34" charset="-128"/>
                <a:cs typeface="Tahoma"/>
              </a:rPr>
              <a:t> </a:t>
            </a:r>
            <a:r>
              <a:rPr sz="2400" spc="-459" dirty="0">
                <a:latin typeface="Yu Gothic Light" pitchFamily="34" charset="-128"/>
                <a:ea typeface="Yu Gothic Light" pitchFamily="34" charset="-128"/>
                <a:cs typeface="Tahoma"/>
              </a:rPr>
              <a:t>проведения</a:t>
            </a:r>
            <a:r>
              <a:rPr sz="2400" spc="-225" dirty="0">
                <a:latin typeface="Yu Gothic Light" pitchFamily="34" charset="-128"/>
                <a:ea typeface="Yu Gothic Light" pitchFamily="34" charset="-128"/>
                <a:cs typeface="Tahoma"/>
              </a:rPr>
              <a:t> </a:t>
            </a:r>
            <a:r>
              <a:rPr sz="2400" spc="-475" dirty="0">
                <a:latin typeface="Yu Gothic Light" pitchFamily="34" charset="-128"/>
                <a:ea typeface="Yu Gothic Light" pitchFamily="34" charset="-128"/>
                <a:cs typeface="Tahoma"/>
              </a:rPr>
              <a:t>ГИА-</a:t>
            </a:r>
            <a:r>
              <a:rPr sz="2400" spc="-434" dirty="0">
                <a:latin typeface="Yu Gothic Light" pitchFamily="34" charset="-128"/>
                <a:ea typeface="Yu Gothic Light" pitchFamily="34" charset="-128"/>
                <a:cs typeface="Tahoma"/>
              </a:rPr>
              <a:t>9</a:t>
            </a:r>
            <a:endParaRPr sz="2400" dirty="0">
              <a:latin typeface="Yu Gothic Light" pitchFamily="34" charset="-128"/>
              <a:ea typeface="Yu Gothic Light" pitchFamily="34" charset="-128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474370" y="1368932"/>
            <a:ext cx="198373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Продолжительность</a:t>
            </a:r>
            <a:r>
              <a:rPr sz="1400" b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ОГЭ: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370" y="1795348"/>
            <a:ext cx="8826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•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5494" y="1795348"/>
            <a:ext cx="6537959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литературе,</a:t>
            </a:r>
            <a:r>
              <a:rPr sz="1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математике,</a:t>
            </a:r>
            <a:r>
              <a:rPr sz="1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русскому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языку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составляет</a:t>
            </a:r>
            <a:r>
              <a:rPr sz="1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часа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55 минут (235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минут);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4370" y="2237994"/>
            <a:ext cx="7532370" cy="1992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3565" indent="-5708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583565" algn="l"/>
              </a:tabLst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истории,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обществознанию,</a:t>
            </a:r>
            <a:r>
              <a:rPr sz="1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физике,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химии</a:t>
            </a: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часа</a:t>
            </a: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(180</a:t>
            </a:r>
            <a:r>
              <a:rPr sz="14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минут);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583565" indent="-570865">
              <a:lnSpc>
                <a:spcPct val="100000"/>
              </a:lnSpc>
              <a:buFont typeface="Arial MT"/>
              <a:buChar char="•"/>
              <a:tabLst>
                <a:tab pos="583565" algn="l"/>
              </a:tabLst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биологии,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географии,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информатике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часа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30 минут (150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минут);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584200" marR="64135" indent="-571500">
              <a:lnSpc>
                <a:spcPct val="100000"/>
              </a:lnSpc>
              <a:buFont typeface="Arial MT"/>
              <a:buChar char="•"/>
              <a:tabLst>
                <a:tab pos="584200" algn="l"/>
              </a:tabLst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иностранным</a:t>
            </a:r>
            <a:r>
              <a:rPr sz="1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языкам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(английский,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испанский,</a:t>
            </a:r>
            <a:r>
              <a:rPr sz="1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немецкий,</a:t>
            </a:r>
            <a:r>
              <a:rPr sz="14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французский)</a:t>
            </a:r>
            <a:r>
              <a:rPr sz="1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(письменная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часть)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часа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(120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 минут);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583565" indent="-570865">
              <a:lnSpc>
                <a:spcPct val="100000"/>
              </a:lnSpc>
              <a:buFont typeface="Arial MT"/>
              <a:buChar char="•"/>
              <a:tabLst>
                <a:tab pos="583565" algn="l"/>
              </a:tabLst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иностранным</a:t>
            </a:r>
            <a:r>
              <a:rPr sz="1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языкам</a:t>
            </a: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(английский,</a:t>
            </a:r>
            <a:r>
              <a:rPr sz="1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испанский,</a:t>
            </a:r>
            <a:r>
              <a:rPr sz="14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немецкий,</a:t>
            </a:r>
            <a:r>
              <a:rPr sz="14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французский)</a:t>
            </a:r>
            <a:r>
              <a:rPr sz="14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(устная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часть)</a:t>
            </a:r>
            <a:endParaRPr sz="1400">
              <a:latin typeface="Calibri"/>
              <a:cs typeface="Calibri"/>
            </a:endParaRPr>
          </a:p>
          <a:p>
            <a:pPr marL="584200">
              <a:lnSpc>
                <a:spcPct val="100000"/>
              </a:lnSpc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15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минут.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100" y="196418"/>
            <a:ext cx="7025030" cy="629582"/>
          </a:xfrm>
          <a:prstGeom prst="rect">
            <a:avLst/>
          </a:prstGeom>
        </p:spPr>
        <p:txBody>
          <a:bodyPr vert="horz" wrap="square" lIns="0" tIns="318693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5"/>
              </a:spcBef>
            </a:pPr>
            <a:r>
              <a:rPr sz="2000" spc="-385" dirty="0">
                <a:latin typeface="Yu Gothic Light" pitchFamily="34" charset="-128"/>
                <a:ea typeface="Yu Gothic Light" pitchFamily="34" charset="-128"/>
                <a:cs typeface="Tahoma"/>
              </a:rPr>
              <a:t>Порядок</a:t>
            </a:r>
            <a:r>
              <a:rPr sz="2000" spc="-175" dirty="0">
                <a:latin typeface="Yu Gothic Light" pitchFamily="34" charset="-128"/>
                <a:ea typeface="Yu Gothic Light" pitchFamily="34" charset="-128"/>
                <a:cs typeface="Tahoma"/>
              </a:rPr>
              <a:t> </a:t>
            </a:r>
            <a:r>
              <a:rPr sz="2000" spc="-385" dirty="0">
                <a:latin typeface="Yu Gothic Light" pitchFamily="34" charset="-128"/>
                <a:ea typeface="Yu Gothic Light" pitchFamily="34" charset="-128"/>
                <a:cs typeface="Tahoma"/>
              </a:rPr>
              <a:t>проведения</a:t>
            </a:r>
            <a:r>
              <a:rPr sz="2000" spc="-160" dirty="0">
                <a:latin typeface="Yu Gothic Light" pitchFamily="34" charset="-128"/>
                <a:ea typeface="Yu Gothic Light" pitchFamily="34" charset="-128"/>
                <a:cs typeface="Tahoma"/>
              </a:rPr>
              <a:t> </a:t>
            </a:r>
            <a:r>
              <a:rPr sz="2000" spc="-385" dirty="0">
                <a:latin typeface="Yu Gothic Light" pitchFamily="34" charset="-128"/>
                <a:ea typeface="Yu Gothic Light" pitchFamily="34" charset="-128"/>
                <a:cs typeface="Tahoma"/>
              </a:rPr>
              <a:t>ГИА-</a:t>
            </a:r>
            <a:r>
              <a:rPr sz="2000" spc="-370" dirty="0">
                <a:latin typeface="Yu Gothic Light" pitchFamily="34" charset="-128"/>
                <a:ea typeface="Yu Gothic Light" pitchFamily="34" charset="-128"/>
                <a:cs typeface="Tahoma"/>
              </a:rPr>
              <a:t>9</a:t>
            </a:r>
            <a:endParaRPr sz="2000" dirty="0">
              <a:latin typeface="Yu Gothic Light" pitchFamily="34" charset="-128"/>
              <a:ea typeface="Yu Gothic Light" pitchFamily="34" charset="-128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49960" y="1115695"/>
            <a:ext cx="7144384" cy="3471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021080">
              <a:lnSpc>
                <a:spcPct val="100000"/>
              </a:lnSpc>
              <a:spcBef>
                <a:spcPts val="105"/>
              </a:spcBef>
            </a:pP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Допускается</a:t>
            </a:r>
            <a:r>
              <a:rPr sz="1400" b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использование</a:t>
            </a:r>
            <a:r>
              <a:rPr sz="14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участниками</a:t>
            </a:r>
            <a:r>
              <a:rPr sz="1400" b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ОГЭ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следующих</a:t>
            </a:r>
            <a:r>
              <a:rPr sz="1400" b="1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средств</a:t>
            </a:r>
            <a:r>
              <a:rPr sz="14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обучения</a:t>
            </a:r>
            <a:r>
              <a:rPr sz="14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по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соответствующим</a:t>
            </a:r>
            <a:r>
              <a:rPr sz="1400" b="1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учебным</a:t>
            </a:r>
            <a:r>
              <a:rPr sz="1400" b="1" u="sng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предметам:</a:t>
            </a:r>
            <a:endParaRPr sz="1400">
              <a:latin typeface="Calibri"/>
              <a:cs typeface="Calibri"/>
            </a:endParaRPr>
          </a:p>
          <a:p>
            <a:pPr marL="467995" marR="6350" indent="-455295" algn="just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469900" algn="l"/>
              </a:tabLst>
            </a:pP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биологии</a:t>
            </a:r>
            <a:r>
              <a:rPr sz="1400" b="1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линейка,</a:t>
            </a:r>
            <a:r>
              <a:rPr sz="14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4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содержащая</a:t>
            </a:r>
            <a:r>
              <a:rPr sz="14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справочной</a:t>
            </a:r>
            <a:r>
              <a:rPr sz="14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информации</a:t>
            </a:r>
            <a:r>
              <a:rPr sz="14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(далее</a:t>
            </a:r>
            <a:r>
              <a:rPr sz="14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линейка),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400" spc="335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проведения</a:t>
            </a:r>
            <a:r>
              <a:rPr sz="1400" spc="345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измерений</a:t>
            </a:r>
            <a:r>
              <a:rPr sz="1400" spc="340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1400" spc="340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выполнении</a:t>
            </a:r>
            <a:r>
              <a:rPr sz="1400" spc="335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заданий</a:t>
            </a:r>
            <a:r>
              <a:rPr sz="1400" spc="340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400" spc="335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рисунками; 	непрограммируемый калькулятор;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467995" marR="5080" indent="-455295" algn="just">
              <a:lnSpc>
                <a:spcPct val="100000"/>
              </a:lnSpc>
              <a:buFont typeface="Arial MT"/>
              <a:buChar char="•"/>
              <a:tabLst>
                <a:tab pos="469900" algn="l"/>
              </a:tabLst>
            </a:pP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i="1" spc="4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географии</a:t>
            </a:r>
            <a:r>
              <a:rPr sz="1400" b="1" i="1" spc="4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spc="4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линейка</a:t>
            </a:r>
            <a:r>
              <a:rPr sz="1400" spc="4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400" spc="4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измерения</a:t>
            </a:r>
            <a:r>
              <a:rPr sz="1400" spc="4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расстояний</a:t>
            </a:r>
            <a:r>
              <a:rPr sz="1400" spc="4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spc="4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топографической</a:t>
            </a:r>
            <a:r>
              <a:rPr sz="1400" spc="4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карте;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непрограммируемый</a:t>
            </a:r>
            <a:r>
              <a:rPr sz="1400" spc="17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калькулятор;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географические</a:t>
            </a:r>
            <a:r>
              <a:rPr sz="1400" spc="18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атласы</a:t>
            </a:r>
            <a:r>
              <a:rPr sz="1400" spc="18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400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7-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9</a:t>
            </a:r>
            <a:r>
              <a:rPr sz="1400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классов</a:t>
            </a:r>
            <a:r>
              <a:rPr sz="1400" spc="18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для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решения</a:t>
            </a:r>
            <a:r>
              <a:rPr sz="14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практических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заданий;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467995" marR="5080" indent="-455295" algn="just">
              <a:lnSpc>
                <a:spcPct val="100000"/>
              </a:lnSpc>
              <a:buFont typeface="Arial MT"/>
              <a:buChar char="•"/>
              <a:tabLst>
                <a:tab pos="469900" algn="l"/>
              </a:tabLst>
            </a:pP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i="1" spc="360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иностранным</a:t>
            </a:r>
            <a:r>
              <a:rPr sz="1400" b="1" i="1" spc="355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языкам</a:t>
            </a:r>
            <a:r>
              <a:rPr sz="1400" b="1" i="1" spc="360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spc="360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технические</a:t>
            </a:r>
            <a:r>
              <a:rPr sz="1400" spc="355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средства,</a:t>
            </a:r>
            <a:r>
              <a:rPr sz="1400" spc="360" dirty="0">
                <a:solidFill>
                  <a:srgbClr val="001F5F"/>
                </a:solidFill>
                <a:latin typeface="Calibri"/>
                <a:cs typeface="Calibri"/>
              </a:rPr>
              <a:t>  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обеспечивающие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воспроизведение</a:t>
            </a:r>
            <a:r>
              <a:rPr sz="1400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аудиозаписей,</a:t>
            </a:r>
            <a:r>
              <a:rPr sz="1400" spc="19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содержащихся</a:t>
            </a:r>
            <a:r>
              <a:rPr sz="1400" spc="19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400" spc="19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электронных</a:t>
            </a:r>
            <a:r>
              <a:rPr sz="1400" spc="2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носителях,</a:t>
            </a:r>
            <a:r>
              <a:rPr sz="1400" spc="19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для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выполнения</a:t>
            </a:r>
            <a:r>
              <a:rPr sz="1400" spc="15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заданий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раздела</a:t>
            </a:r>
            <a:r>
              <a:rPr sz="1400" spc="17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«Аудирование»</a:t>
            </a:r>
            <a:r>
              <a:rPr sz="1400" spc="17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КИМ;</a:t>
            </a:r>
            <a:r>
              <a:rPr sz="1400" spc="17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компьютерная</a:t>
            </a:r>
            <a:r>
              <a:rPr sz="1400" spc="16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техника,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не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имеющая</a:t>
            </a:r>
            <a:r>
              <a:rPr sz="1400" spc="27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доступа</a:t>
            </a:r>
            <a:r>
              <a:rPr sz="1400" spc="2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400" spc="2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информационно-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телекоммуникационной</a:t>
            </a:r>
            <a:r>
              <a:rPr sz="1400" spc="28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сети</a:t>
            </a:r>
            <a:r>
              <a:rPr sz="1400" spc="2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«Интернет»; 	аудиогарнитура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выполнения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заданий,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предусматривающих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устные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ответы;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100" y="196418"/>
            <a:ext cx="7025030" cy="627402"/>
          </a:xfrm>
          <a:prstGeom prst="rect">
            <a:avLst/>
          </a:prstGeom>
        </p:spPr>
        <p:txBody>
          <a:bodyPr vert="horz" wrap="square" lIns="0" tIns="255574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sz="2400" spc="-470" dirty="0">
                <a:latin typeface="Yu Gothic" pitchFamily="34" charset="-128"/>
                <a:ea typeface="Yu Gothic" pitchFamily="34" charset="-128"/>
                <a:cs typeface="Tahoma"/>
              </a:rPr>
              <a:t>Порядок</a:t>
            </a:r>
            <a:r>
              <a:rPr sz="2400" spc="-185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2400" spc="-459" dirty="0">
                <a:latin typeface="Yu Gothic" pitchFamily="34" charset="-128"/>
                <a:ea typeface="Yu Gothic" pitchFamily="34" charset="-128"/>
                <a:cs typeface="Tahoma"/>
              </a:rPr>
              <a:t>проведения</a:t>
            </a:r>
            <a:r>
              <a:rPr sz="2400" spc="-225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2400" spc="-475" dirty="0">
                <a:latin typeface="Yu Gothic" pitchFamily="34" charset="-128"/>
                <a:ea typeface="Yu Gothic" pitchFamily="34" charset="-128"/>
                <a:cs typeface="Tahoma"/>
              </a:rPr>
              <a:t>ГИА-</a:t>
            </a:r>
            <a:r>
              <a:rPr sz="2400" spc="-434" dirty="0">
                <a:latin typeface="Yu Gothic" pitchFamily="34" charset="-128"/>
                <a:ea typeface="Yu Gothic" pitchFamily="34" charset="-128"/>
                <a:cs typeface="Tahoma"/>
              </a:rPr>
              <a:t>9</a:t>
            </a:r>
            <a:endParaRPr sz="2400" dirty="0">
              <a:latin typeface="Yu Gothic" pitchFamily="34" charset="-128"/>
              <a:ea typeface="Yu Gothic" pitchFamily="34" charset="-128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618540" y="1208024"/>
            <a:ext cx="6784340" cy="3471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61035">
              <a:lnSpc>
                <a:spcPct val="100000"/>
              </a:lnSpc>
              <a:spcBef>
                <a:spcPts val="105"/>
              </a:spcBef>
            </a:pP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Допускается</a:t>
            </a:r>
            <a:r>
              <a:rPr sz="1400" b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использование</a:t>
            </a:r>
            <a:r>
              <a:rPr sz="14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участниками</a:t>
            </a:r>
            <a:r>
              <a:rPr sz="1400" b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ОГЭ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следующих</a:t>
            </a:r>
            <a:r>
              <a:rPr sz="1400" b="1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средств</a:t>
            </a:r>
            <a:r>
              <a:rPr sz="14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обучения</a:t>
            </a:r>
            <a:r>
              <a:rPr sz="14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по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соответствующим</a:t>
            </a:r>
            <a:r>
              <a:rPr sz="1400" b="1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учебным</a:t>
            </a:r>
            <a:r>
              <a:rPr sz="1400" b="1" u="sng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предметам:</a:t>
            </a:r>
            <a:endParaRPr sz="1400">
              <a:latin typeface="Calibri"/>
              <a:cs typeface="Calibri"/>
            </a:endParaRPr>
          </a:p>
          <a:p>
            <a:pPr marL="467359" marR="5715" indent="-455295" algn="just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469265" algn="l"/>
              </a:tabLst>
            </a:pP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i="1" spc="37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информатике</a:t>
            </a:r>
            <a:r>
              <a:rPr sz="1400" b="1" i="1" spc="37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spc="37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компьютерная</a:t>
            </a:r>
            <a:r>
              <a:rPr sz="1400" spc="37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техника,</a:t>
            </a:r>
            <a:r>
              <a:rPr sz="1400" spc="37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400" spc="3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имеющая</a:t>
            </a:r>
            <a:r>
              <a:rPr sz="1400" spc="3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доступа</a:t>
            </a:r>
            <a:r>
              <a:rPr sz="1400" spc="37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к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информационно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телекоммуникационной</a:t>
            </a:r>
            <a:r>
              <a:rPr sz="1400" spc="15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сети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«Интернет»,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установленным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программным</a:t>
            </a:r>
            <a:r>
              <a:rPr sz="1400" spc="41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обеспечением,</a:t>
            </a:r>
            <a:r>
              <a:rPr sz="1400" spc="41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предоставляющим</a:t>
            </a:r>
            <a:r>
              <a:rPr sz="1400" spc="4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возможность</a:t>
            </a:r>
            <a:r>
              <a:rPr sz="1400" spc="409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работы</a:t>
            </a:r>
            <a:r>
              <a:rPr sz="1400" spc="42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с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презентациями,</a:t>
            </a:r>
            <a:r>
              <a:rPr sz="1400" spc="4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редакторами</a:t>
            </a:r>
            <a:r>
              <a:rPr sz="1400" spc="4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электронных</a:t>
            </a:r>
            <a:r>
              <a:rPr sz="1400" spc="9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таблиц,</a:t>
            </a:r>
            <a:r>
              <a:rPr sz="1400" spc="4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текстовыми</a:t>
            </a:r>
            <a:r>
              <a:rPr sz="1400" spc="4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редакторами,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средами</a:t>
            </a:r>
            <a:r>
              <a:rPr sz="1400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программирования;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467359" marR="5080" indent="-455295" algn="just">
              <a:lnSpc>
                <a:spcPct val="100000"/>
              </a:lnSpc>
              <a:buFont typeface="Arial MT"/>
              <a:buChar char="•"/>
              <a:tabLst>
                <a:tab pos="469265" algn="l"/>
              </a:tabLst>
            </a:pP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i="1" spc="15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литературе</a:t>
            </a:r>
            <a:r>
              <a:rPr sz="1400" b="1" i="1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орфографический</a:t>
            </a:r>
            <a:r>
              <a:rPr sz="1400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словарь,</a:t>
            </a:r>
            <a:r>
              <a:rPr sz="1400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позволяющий</a:t>
            </a:r>
            <a:r>
              <a:rPr sz="1400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устанавливать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нормативное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написание</a:t>
            </a:r>
            <a:r>
              <a:rPr sz="1400" spc="1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слов;</a:t>
            </a:r>
            <a:r>
              <a:rPr sz="1400" spc="1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полные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тексты</a:t>
            </a:r>
            <a:r>
              <a:rPr sz="1400" spc="1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художественных</a:t>
            </a:r>
            <a:r>
              <a:rPr sz="1400" spc="1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произведений,</a:t>
            </a:r>
            <a:r>
              <a:rPr sz="1400" spc="1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а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также</a:t>
            </a:r>
            <a:r>
              <a:rPr sz="14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сборники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лирики;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467359" marR="6350" indent="-455295" algn="just">
              <a:lnSpc>
                <a:spcPct val="100000"/>
              </a:lnSpc>
              <a:buFont typeface="Arial MT"/>
              <a:buChar char="•"/>
              <a:tabLst>
                <a:tab pos="469265" algn="l"/>
              </a:tabLst>
            </a:pP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i="1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математике</a:t>
            </a:r>
            <a:r>
              <a:rPr sz="1400" b="1" i="1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линейка</a:t>
            </a:r>
            <a:r>
              <a:rPr sz="1400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400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построения</a:t>
            </a:r>
            <a:r>
              <a:rPr sz="1400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чертежей</a:t>
            </a:r>
            <a:r>
              <a:rPr sz="1400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400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рисунков;</a:t>
            </a:r>
            <a:r>
              <a:rPr sz="1400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справочные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материалы,</a:t>
            </a:r>
            <a:r>
              <a:rPr sz="1400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содержащие</a:t>
            </a:r>
            <a:r>
              <a:rPr sz="1400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основные</a:t>
            </a:r>
            <a:r>
              <a:rPr sz="1400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формулы</a:t>
            </a:r>
            <a:r>
              <a:rPr sz="1400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курса</a:t>
            </a:r>
            <a:r>
              <a:rPr sz="1400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математики</a:t>
            </a:r>
            <a:r>
              <a:rPr sz="1400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образовательной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программы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основного</a:t>
            </a:r>
            <a:r>
              <a:rPr sz="14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общего</a:t>
            </a:r>
            <a:r>
              <a:rPr sz="14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образования;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100" y="196418"/>
            <a:ext cx="7025030" cy="629582"/>
          </a:xfrm>
          <a:prstGeom prst="rect">
            <a:avLst/>
          </a:prstGeom>
        </p:spPr>
        <p:txBody>
          <a:bodyPr vert="horz" wrap="square" lIns="0" tIns="318693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5"/>
              </a:spcBef>
            </a:pPr>
            <a:r>
              <a:rPr sz="2000" spc="-385" dirty="0">
                <a:latin typeface="Yu Gothic" pitchFamily="34" charset="-128"/>
                <a:ea typeface="Yu Gothic" pitchFamily="34" charset="-128"/>
                <a:cs typeface="Tahoma"/>
              </a:rPr>
              <a:t>Порядок</a:t>
            </a:r>
            <a:r>
              <a:rPr sz="2000" spc="-175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2000" spc="-385" dirty="0">
                <a:latin typeface="Yu Gothic" pitchFamily="34" charset="-128"/>
                <a:ea typeface="Yu Gothic" pitchFamily="34" charset="-128"/>
                <a:cs typeface="Tahoma"/>
              </a:rPr>
              <a:t>проведения</a:t>
            </a:r>
            <a:r>
              <a:rPr sz="2000" spc="-160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2000" spc="-385" dirty="0">
                <a:latin typeface="Yu Gothic" pitchFamily="34" charset="-128"/>
                <a:ea typeface="Yu Gothic" pitchFamily="34" charset="-128"/>
                <a:cs typeface="Tahoma"/>
              </a:rPr>
              <a:t>ГИА-</a:t>
            </a:r>
            <a:r>
              <a:rPr sz="2000" spc="-370" dirty="0">
                <a:latin typeface="Yu Gothic" pitchFamily="34" charset="-128"/>
                <a:ea typeface="Yu Gothic" pitchFamily="34" charset="-128"/>
                <a:cs typeface="Tahoma"/>
              </a:rPr>
              <a:t>9</a:t>
            </a:r>
            <a:endParaRPr sz="2000" dirty="0">
              <a:latin typeface="Yu Gothic" pitchFamily="34" charset="-128"/>
              <a:ea typeface="Yu Gothic" pitchFamily="34" charset="-128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690473" y="1167511"/>
            <a:ext cx="7144384" cy="3258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021080">
              <a:lnSpc>
                <a:spcPct val="100000"/>
              </a:lnSpc>
              <a:spcBef>
                <a:spcPts val="105"/>
              </a:spcBef>
            </a:pP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Допускается</a:t>
            </a:r>
            <a:r>
              <a:rPr sz="1400" b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использование</a:t>
            </a:r>
            <a:r>
              <a:rPr sz="14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участниками</a:t>
            </a:r>
            <a:r>
              <a:rPr sz="1400" b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ОГЭ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следующих</a:t>
            </a:r>
            <a:r>
              <a:rPr sz="1400" b="1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средств</a:t>
            </a:r>
            <a:r>
              <a:rPr sz="14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обучения</a:t>
            </a:r>
            <a:r>
              <a:rPr sz="14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по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соответствующим</a:t>
            </a:r>
            <a:r>
              <a:rPr sz="1400" b="1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учебным</a:t>
            </a:r>
            <a:r>
              <a:rPr sz="1400" b="1" u="sng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предметам:</a:t>
            </a:r>
            <a:endParaRPr sz="1400">
              <a:latin typeface="Calibri"/>
              <a:cs typeface="Calibri"/>
            </a:endParaRPr>
          </a:p>
          <a:p>
            <a:pPr marL="469265" marR="5715" indent="-457200" algn="just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469265" algn="l"/>
                <a:tab pos="506095" algn="l"/>
              </a:tabLst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i="1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русскому</a:t>
            </a:r>
            <a:r>
              <a:rPr sz="1400" b="1" i="1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языку</a:t>
            </a:r>
            <a:r>
              <a:rPr sz="1400" b="1" i="1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spc="17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орфографический</a:t>
            </a:r>
            <a:r>
              <a:rPr sz="1400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словарь,</a:t>
            </a:r>
            <a:r>
              <a:rPr sz="1400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позволяющий</a:t>
            </a:r>
            <a:r>
              <a:rPr sz="1400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устанавливать нормативное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написание</a:t>
            </a:r>
            <a:r>
              <a:rPr sz="14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слов;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467359" marR="6350" indent="-455295" algn="just">
              <a:lnSpc>
                <a:spcPct val="100000"/>
              </a:lnSpc>
              <a:buFont typeface="Arial MT"/>
              <a:buChar char="•"/>
              <a:tabLst>
                <a:tab pos="469265" algn="l"/>
              </a:tabLst>
            </a:pP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i="1" spc="14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физике</a:t>
            </a:r>
            <a:r>
              <a:rPr sz="1400" b="1" i="1" spc="1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spc="14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линейка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400" spc="1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построения</a:t>
            </a:r>
            <a:r>
              <a:rPr sz="1400" spc="1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графиков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400" spc="15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схем;</a:t>
            </a:r>
            <a:r>
              <a:rPr sz="1400" spc="1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непрограммируемый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калькулятор;</a:t>
            </a:r>
            <a:r>
              <a:rPr sz="1400" spc="19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лабораторное</a:t>
            </a:r>
            <a:r>
              <a:rPr sz="1400" spc="19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оборудование</a:t>
            </a:r>
            <a:r>
              <a:rPr sz="1400" spc="204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400" spc="2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выполнения</a:t>
            </a:r>
            <a:r>
              <a:rPr sz="1400" spc="2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экспериментального 	задания;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467359" marR="5080" indent="-455295" algn="just">
              <a:lnSpc>
                <a:spcPct val="100000"/>
              </a:lnSpc>
              <a:buFont typeface="Arial MT"/>
              <a:buChar char="•"/>
              <a:tabLst>
                <a:tab pos="469265" algn="l"/>
              </a:tabLst>
            </a:pP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i="1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Calibri"/>
                <a:cs typeface="Calibri"/>
              </a:rPr>
              <a:t>химии</a:t>
            </a:r>
            <a:r>
              <a:rPr sz="1400" b="1" i="1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—</a:t>
            </a:r>
            <a:r>
              <a:rPr sz="1400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непрограммируемый</a:t>
            </a:r>
            <a:r>
              <a:rPr sz="1400" spc="3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калькулятор;</a:t>
            </a:r>
            <a:r>
              <a:rPr sz="1400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комплект</a:t>
            </a:r>
            <a:r>
              <a:rPr sz="1400" spc="3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химических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реактивов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60" dirty="0">
                <a:solidFill>
                  <a:srgbClr val="001F5F"/>
                </a:solidFill>
                <a:latin typeface="Calibri"/>
                <a:cs typeface="Calibri"/>
              </a:rPr>
              <a:t>и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лабораторное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оборудование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проведения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химических</a:t>
            </a:r>
            <a:r>
              <a:rPr sz="1400" spc="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опытов,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предусмотренных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заданиями;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 Периодическая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система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химических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элементов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Д. И.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 Менделеева;</a:t>
            </a:r>
            <a:r>
              <a:rPr sz="14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таблица 	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растворимости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солей,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кислот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оснований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воде;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электрохимический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ряд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напряжений 	металлов.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15428" y="4767071"/>
            <a:ext cx="970915" cy="376555"/>
          </a:xfrm>
          <a:custGeom>
            <a:avLst/>
            <a:gdLst/>
            <a:ahLst/>
            <a:cxnLst/>
            <a:rect l="l" t="t" r="r" b="b"/>
            <a:pathLst>
              <a:path w="970915" h="376554">
                <a:moveTo>
                  <a:pt x="970788" y="0"/>
                </a:moveTo>
                <a:lnTo>
                  <a:pt x="0" y="0"/>
                </a:lnTo>
                <a:lnTo>
                  <a:pt x="0" y="376426"/>
                </a:lnTo>
                <a:lnTo>
                  <a:pt x="970788" y="376426"/>
                </a:lnTo>
                <a:lnTo>
                  <a:pt x="970788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8294" y="915161"/>
            <a:ext cx="6661150" cy="0"/>
          </a:xfrm>
          <a:custGeom>
            <a:avLst/>
            <a:gdLst/>
            <a:ahLst/>
            <a:cxnLst/>
            <a:rect l="l" t="t" r="r" b="b"/>
            <a:pathLst>
              <a:path w="6661150">
                <a:moveTo>
                  <a:pt x="6660769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318B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27532" y="1034796"/>
            <a:ext cx="6661150" cy="0"/>
          </a:xfrm>
          <a:custGeom>
            <a:avLst/>
            <a:gdLst/>
            <a:ahLst/>
            <a:cxnLst/>
            <a:rect l="l" t="t" r="r" b="b"/>
            <a:pathLst>
              <a:path w="6661150">
                <a:moveTo>
                  <a:pt x="6660769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318B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7615428" y="0"/>
            <a:ext cx="970915" cy="1237615"/>
            <a:chOff x="7615428" y="0"/>
            <a:chExt cx="970915" cy="1237615"/>
          </a:xfrm>
        </p:grpSpPr>
        <p:sp>
          <p:nvSpPr>
            <p:cNvPr id="6" name="object 6"/>
            <p:cNvSpPr/>
            <p:nvPr/>
          </p:nvSpPr>
          <p:spPr>
            <a:xfrm>
              <a:off x="7615428" y="0"/>
              <a:ext cx="970915" cy="1237615"/>
            </a:xfrm>
            <a:custGeom>
              <a:avLst/>
              <a:gdLst/>
              <a:ahLst/>
              <a:cxnLst/>
              <a:rect l="l" t="t" r="r" b="b"/>
              <a:pathLst>
                <a:path w="970915" h="1237615">
                  <a:moveTo>
                    <a:pt x="970788" y="0"/>
                  </a:moveTo>
                  <a:lnTo>
                    <a:pt x="0" y="0"/>
                  </a:lnTo>
                  <a:lnTo>
                    <a:pt x="0" y="1070737"/>
                  </a:lnTo>
                  <a:lnTo>
                    <a:pt x="485394" y="1237488"/>
                  </a:lnTo>
                  <a:lnTo>
                    <a:pt x="970788" y="1070737"/>
                  </a:lnTo>
                  <a:lnTo>
                    <a:pt x="970788" y="0"/>
                  </a:lnTo>
                  <a:close/>
                </a:path>
              </a:pathLst>
            </a:custGeom>
            <a:solidFill>
              <a:srgbClr val="C80E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58100" y="124968"/>
              <a:ext cx="885444" cy="920496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423409" y="2853143"/>
            <a:ext cx="2895600" cy="2084070"/>
            <a:chOff x="4423409" y="2853143"/>
            <a:chExt cx="2895600" cy="208407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1383" y="3173054"/>
              <a:ext cx="1277001" cy="14568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23409" y="2853143"/>
              <a:ext cx="2218690" cy="2083663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2708" y="1488338"/>
            <a:ext cx="1400383" cy="1911705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3646384" y="1619377"/>
            <a:ext cx="2407285" cy="1399540"/>
            <a:chOff x="3646384" y="1619377"/>
            <a:chExt cx="2407285" cy="139954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46384" y="1635887"/>
              <a:ext cx="2177912" cy="101663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27272" y="1619377"/>
              <a:ext cx="2326055" cy="1399413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87751" y="3352800"/>
            <a:ext cx="1482101" cy="965471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6728" rIns="0" bIns="0" rtlCol="0">
            <a:spAutoFit/>
          </a:bodyPr>
          <a:lstStyle/>
          <a:p>
            <a:pPr marL="92011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рабочем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столе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допускаются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7392" y="1449324"/>
            <a:ext cx="1446276" cy="2974848"/>
          </a:xfrm>
          <a:prstGeom prst="rect">
            <a:avLst/>
          </a:prstGeom>
        </p:spPr>
      </p:pic>
      <p:sp>
        <p:nvSpPr>
          <p:cNvPr id="18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100" y="196418"/>
            <a:ext cx="7025030" cy="627402"/>
          </a:xfrm>
          <a:prstGeom prst="rect">
            <a:avLst/>
          </a:prstGeom>
        </p:spPr>
        <p:txBody>
          <a:bodyPr vert="horz" wrap="square" lIns="0" tIns="255574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sz="2400" spc="-470" dirty="0">
                <a:latin typeface="Yu Gothic" pitchFamily="34" charset="-128"/>
                <a:ea typeface="Yu Gothic" pitchFamily="34" charset="-128"/>
                <a:cs typeface="Tahoma"/>
              </a:rPr>
              <a:t>Порядок</a:t>
            </a:r>
            <a:r>
              <a:rPr sz="2400" spc="-185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2400" spc="-459" dirty="0">
                <a:latin typeface="Yu Gothic" pitchFamily="34" charset="-128"/>
                <a:ea typeface="Yu Gothic" pitchFamily="34" charset="-128"/>
                <a:cs typeface="Tahoma"/>
              </a:rPr>
              <a:t>проведения</a:t>
            </a:r>
            <a:r>
              <a:rPr sz="2400" spc="-225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2400" spc="-475" dirty="0">
                <a:latin typeface="Yu Gothic" pitchFamily="34" charset="-128"/>
                <a:ea typeface="Yu Gothic" pitchFamily="34" charset="-128"/>
                <a:cs typeface="Tahoma"/>
              </a:rPr>
              <a:t>ГИА-</a:t>
            </a:r>
            <a:r>
              <a:rPr sz="2400" spc="-434" dirty="0">
                <a:latin typeface="Yu Gothic" pitchFamily="34" charset="-128"/>
                <a:ea typeface="Yu Gothic" pitchFamily="34" charset="-128"/>
                <a:cs typeface="Tahoma"/>
              </a:rPr>
              <a:t>9</a:t>
            </a:r>
            <a:endParaRPr sz="2400" dirty="0">
              <a:latin typeface="Yu Gothic" pitchFamily="34" charset="-128"/>
              <a:ea typeface="Yu Gothic" pitchFamily="34" charset="-128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1037" y="1211326"/>
            <a:ext cx="7332345" cy="3227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-</a:t>
            </a:r>
            <a:r>
              <a:rPr sz="1400" spc="3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запрещается</a:t>
            </a:r>
            <a:r>
              <a:rPr sz="1400" b="1" spc="3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иметь</a:t>
            </a:r>
            <a:r>
              <a:rPr sz="1400" spc="3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14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себе</a:t>
            </a:r>
            <a:r>
              <a:rPr sz="14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средства</a:t>
            </a:r>
            <a:r>
              <a:rPr sz="1400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связи,</a:t>
            </a:r>
            <a:r>
              <a:rPr sz="14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электронно-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вычислительную</a:t>
            </a:r>
            <a:r>
              <a:rPr sz="1400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технику,</a:t>
            </a:r>
            <a:r>
              <a:rPr sz="14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фото,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аудио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400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видеоаппаратуру;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выносить</a:t>
            </a:r>
            <a:r>
              <a:rPr sz="1400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из</a:t>
            </a:r>
            <a:r>
              <a:rPr sz="1400" spc="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аудиторий</a:t>
            </a:r>
            <a:r>
              <a:rPr sz="1400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черновики,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экзаменационные</a:t>
            </a:r>
            <a:r>
              <a:rPr sz="1400" spc="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материалы;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пользоваться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справочными</a:t>
            </a:r>
            <a:r>
              <a:rPr sz="1400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материалами,</a:t>
            </a:r>
            <a:r>
              <a:rPr sz="1400" spc="18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кроме</a:t>
            </a:r>
            <a:r>
              <a:rPr sz="1400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тех,</a:t>
            </a:r>
            <a:r>
              <a:rPr sz="1400" spc="18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которые</a:t>
            </a:r>
            <a:r>
              <a:rPr sz="1400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указаны</a:t>
            </a:r>
            <a:r>
              <a:rPr sz="1400" spc="17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400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тексте</a:t>
            </a:r>
            <a:r>
              <a:rPr sz="1400" spc="18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КИМ;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перемещаться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ППЭ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во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время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экзамена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без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сопровождения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организатора.</a:t>
            </a:r>
            <a:endParaRPr sz="1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Во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время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проведения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экзамена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запрещается</a:t>
            </a:r>
            <a:r>
              <a:rPr sz="1400" spc="-10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разговаривать,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пересаживаться,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обмениваться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любыми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материалами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предметами.</a:t>
            </a:r>
            <a:endParaRPr sz="1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680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Важно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помнить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последствиях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выявления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у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участников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ГИА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запрещенных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средств!</a:t>
            </a:r>
            <a:endParaRPr sz="1400">
              <a:latin typeface="Calibri"/>
              <a:cs typeface="Calibri"/>
            </a:endParaRPr>
          </a:p>
          <a:p>
            <a:pPr marL="1381125" marR="6350" indent="2540" algn="just">
              <a:lnSpc>
                <a:spcPct val="100000"/>
              </a:lnSpc>
              <a:spcBef>
                <a:spcPts val="1680"/>
              </a:spcBef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За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нарушение</a:t>
            </a:r>
            <a:r>
              <a:rPr sz="1400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Порядка</a:t>
            </a:r>
            <a:r>
              <a:rPr sz="1400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проведения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участник</a:t>
            </a:r>
            <a:r>
              <a:rPr sz="1400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будет</a:t>
            </a:r>
            <a:r>
              <a:rPr sz="1400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удален</a:t>
            </a:r>
            <a:r>
              <a:rPr sz="1400" b="1" spc="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с</a:t>
            </a:r>
            <a:r>
              <a:rPr sz="1400" b="1" spc="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экзамена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без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права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пересдачи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предмета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 которого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удалён,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текущем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году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 marL="1381125" marR="5715" indent="2540" algn="just">
              <a:lnSpc>
                <a:spcPct val="100000"/>
              </a:lnSpc>
              <a:spcBef>
                <a:spcPts val="1685"/>
              </a:spcBef>
            </a:pP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КоАП</a:t>
            </a:r>
            <a:r>
              <a:rPr sz="1400" b="1" spc="415" dirty="0">
                <a:solidFill>
                  <a:srgbClr val="252525"/>
                </a:solidFill>
                <a:latin typeface="Calibri"/>
                <a:cs typeface="Calibri"/>
              </a:rPr>
              <a:t> 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РФ</a:t>
            </a:r>
            <a:r>
              <a:rPr sz="1400" b="1" spc="415" dirty="0">
                <a:solidFill>
                  <a:srgbClr val="252525"/>
                </a:solidFill>
                <a:latin typeface="Calibri"/>
                <a:cs typeface="Calibri"/>
              </a:rPr>
              <a:t> 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Статья</a:t>
            </a:r>
            <a:r>
              <a:rPr sz="1400" b="1" spc="415" dirty="0">
                <a:solidFill>
                  <a:srgbClr val="252525"/>
                </a:solidFill>
                <a:latin typeface="Calibri"/>
                <a:cs typeface="Calibri"/>
              </a:rPr>
              <a:t> 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19.30.</a:t>
            </a:r>
            <a:r>
              <a:rPr sz="1400" b="1" spc="425" dirty="0">
                <a:solidFill>
                  <a:srgbClr val="252525"/>
                </a:solidFill>
                <a:latin typeface="Calibri"/>
                <a:cs typeface="Calibri"/>
              </a:rPr>
              <a:t> 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п.4</a:t>
            </a:r>
            <a:r>
              <a:rPr sz="1400" b="1" spc="415" dirty="0">
                <a:solidFill>
                  <a:srgbClr val="252525"/>
                </a:solidFill>
                <a:latin typeface="Calibri"/>
                <a:cs typeface="Calibri"/>
              </a:rPr>
              <a:t> 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Нарушение</a:t>
            </a:r>
            <a:r>
              <a:rPr sz="1400" b="1" spc="415" dirty="0">
                <a:solidFill>
                  <a:srgbClr val="252525"/>
                </a:solidFill>
                <a:latin typeface="Calibri"/>
                <a:cs typeface="Calibri"/>
              </a:rPr>
              <a:t> 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требований</a:t>
            </a:r>
            <a:r>
              <a:rPr sz="1400" b="1" spc="415" dirty="0">
                <a:solidFill>
                  <a:srgbClr val="252525"/>
                </a:solidFill>
                <a:latin typeface="Calibri"/>
                <a:cs typeface="Calibri"/>
              </a:rPr>
              <a:t> 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к</a:t>
            </a:r>
            <a:r>
              <a:rPr sz="1400" b="1" spc="415" dirty="0">
                <a:solidFill>
                  <a:srgbClr val="252525"/>
                </a:solidFill>
                <a:latin typeface="Calibri"/>
                <a:cs typeface="Calibri"/>
              </a:rPr>
              <a:t>  </a:t>
            </a:r>
            <a:r>
              <a:rPr sz="1400" b="1" spc="-10" dirty="0">
                <a:solidFill>
                  <a:srgbClr val="252525"/>
                </a:solidFill>
                <a:latin typeface="Calibri"/>
                <a:cs typeface="Calibri"/>
              </a:rPr>
              <a:t>ведению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образовательной</a:t>
            </a:r>
            <a:r>
              <a:rPr sz="1400" b="1" spc="114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деятельности</a:t>
            </a:r>
            <a:r>
              <a:rPr sz="1400" b="1" spc="114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и</a:t>
            </a:r>
            <a:r>
              <a:rPr sz="1400" b="1" spc="1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организации</a:t>
            </a:r>
            <a:r>
              <a:rPr sz="1400" b="1" spc="114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52525"/>
                </a:solidFill>
                <a:latin typeface="Calibri"/>
                <a:cs typeface="Calibri"/>
              </a:rPr>
              <a:t>образовательного</a:t>
            </a:r>
            <a:r>
              <a:rPr sz="1400" b="1" spc="1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52525"/>
                </a:solidFill>
                <a:latin typeface="Calibri"/>
                <a:cs typeface="Calibri"/>
              </a:rPr>
              <a:t>процесса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(введена</a:t>
            </a:r>
            <a:r>
              <a:rPr sz="1400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Федеральным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законом</a:t>
            </a:r>
            <a:r>
              <a:rPr sz="14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от</a:t>
            </a:r>
            <a:r>
              <a:rPr sz="1400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03.06.2009</a:t>
            </a:r>
            <a:r>
              <a:rPr sz="14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14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104-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ФЗ)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9059" y="3319392"/>
            <a:ext cx="358186" cy="99190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6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1294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dirty="0"/>
              <a:t>Повторный</a:t>
            </a:r>
            <a:r>
              <a:rPr spc="-60" dirty="0"/>
              <a:t> </a:t>
            </a:r>
            <a:r>
              <a:rPr dirty="0"/>
              <a:t>допуск</a:t>
            </a:r>
            <a:r>
              <a:rPr spc="-45" dirty="0"/>
              <a:t> </a:t>
            </a:r>
            <a:r>
              <a:rPr dirty="0"/>
              <a:t>к</a:t>
            </a:r>
            <a:r>
              <a:rPr spc="-45" dirty="0"/>
              <a:t> </a:t>
            </a:r>
            <a:r>
              <a:rPr spc="-25" dirty="0"/>
              <a:t>ОГЭ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666394" y="1368932"/>
            <a:ext cx="7331709" cy="1885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spc="3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решению</a:t>
            </a:r>
            <a:r>
              <a:rPr sz="1400" spc="3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государственной</a:t>
            </a:r>
            <a:r>
              <a:rPr sz="1400" spc="3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экзаменационной</a:t>
            </a:r>
            <a:r>
              <a:rPr sz="1400" spc="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комиссии</a:t>
            </a:r>
            <a:r>
              <a:rPr sz="1400" spc="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(ГЭК)</a:t>
            </a:r>
            <a:r>
              <a:rPr sz="1400" spc="3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города</a:t>
            </a:r>
            <a:r>
              <a:rPr sz="1400" spc="3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Москвы</a:t>
            </a:r>
            <a:r>
              <a:rPr sz="1400" spc="3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повторно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допускаются</a:t>
            </a:r>
            <a:r>
              <a:rPr sz="1400" spc="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400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сдаче</a:t>
            </a:r>
            <a:r>
              <a:rPr sz="1400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экзаменов</a:t>
            </a:r>
            <a:r>
              <a:rPr sz="1400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в</a:t>
            </a:r>
            <a:r>
              <a:rPr sz="1400" b="1" u="sng" spc="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текущем</a:t>
            </a:r>
            <a:r>
              <a:rPr sz="1400" b="1" u="sng" spc="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году</a:t>
            </a:r>
            <a:r>
              <a:rPr sz="1400" b="1" u="sng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соответствующему</a:t>
            </a:r>
            <a:r>
              <a:rPr sz="1400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учебному</a:t>
            </a:r>
            <a:r>
              <a:rPr sz="1400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предмету</a:t>
            </a:r>
            <a:r>
              <a:rPr sz="1400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в</a:t>
            </a:r>
            <a:r>
              <a:rPr sz="1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резервные</a:t>
            </a:r>
            <a:r>
              <a:rPr sz="1400" b="1" u="sng" spc="-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дни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469900" algn="l"/>
              </a:tabLst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участники,</a:t>
            </a:r>
            <a:r>
              <a:rPr sz="1400" spc="4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получившие</a:t>
            </a:r>
            <a:r>
              <a:rPr sz="1400" b="1" spc="4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неудовлетворительные</a:t>
            </a:r>
            <a:r>
              <a:rPr sz="1400" b="1" spc="4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r>
              <a:rPr sz="1400" b="1" spc="4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400" b="1" spc="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более</a:t>
            </a:r>
            <a:r>
              <a:rPr sz="1400" b="1" spc="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чем</a:t>
            </a:r>
            <a:r>
              <a:rPr sz="1400" b="1" spc="4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spc="4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двум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учебным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предметам</a:t>
            </a:r>
            <a:r>
              <a:rPr sz="14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(кроме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проходящих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предметам);</a:t>
            </a:r>
            <a:endParaRPr sz="1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469900" algn="l"/>
              </a:tabLst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участники,</a:t>
            </a:r>
            <a:r>
              <a:rPr sz="1400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400" b="1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явившиеся</a:t>
            </a:r>
            <a:r>
              <a:rPr sz="1400" b="1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400" b="1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экзамен</a:t>
            </a:r>
            <a:r>
              <a:rPr sz="1400" b="1" spc="1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b="1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уважительным</a:t>
            </a:r>
            <a:r>
              <a:rPr sz="1400" b="1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причинам</a:t>
            </a:r>
            <a:r>
              <a:rPr sz="1400" b="1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(болезнь</a:t>
            </a:r>
            <a:r>
              <a:rPr sz="1400" spc="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или</a:t>
            </a:r>
            <a:r>
              <a:rPr sz="1400" spc="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иные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обстоятельства,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подтвержденные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документально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);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6394" y="3960672"/>
            <a:ext cx="88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•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6394" y="3381247"/>
            <a:ext cx="7330440" cy="1032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469900" algn="l"/>
              </a:tabLst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участники,</a:t>
            </a:r>
            <a:r>
              <a:rPr sz="1400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400" b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завершившие</a:t>
            </a:r>
            <a:r>
              <a:rPr sz="1400" b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выполнение</a:t>
            </a:r>
            <a:r>
              <a:rPr sz="1400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экзаменационной</a:t>
            </a:r>
            <a:r>
              <a:rPr sz="1400" spc="22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работы</a:t>
            </a:r>
            <a:r>
              <a:rPr sz="1400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spc="22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уважительным</a:t>
            </a:r>
            <a:endParaRPr sz="1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причинам</a:t>
            </a:r>
            <a:r>
              <a:rPr sz="14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(болезнь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или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иные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обстоятельства,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подтвержденные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документально);</a:t>
            </a:r>
            <a:endParaRPr sz="1400">
              <a:latin typeface="Calibri"/>
              <a:cs typeface="Calibri"/>
            </a:endParaRPr>
          </a:p>
          <a:p>
            <a:pPr marL="469900" marR="5715" indent="39370">
              <a:lnSpc>
                <a:spcPct val="100000"/>
              </a:lnSpc>
              <a:spcBef>
                <a:spcPts val="1200"/>
              </a:spcBef>
              <a:tabLst>
                <a:tab pos="1487805" algn="l"/>
                <a:tab pos="2479040" algn="l"/>
                <a:tab pos="3271520" algn="l"/>
                <a:tab pos="3535045" algn="l"/>
                <a:tab pos="4565650" algn="l"/>
                <a:tab pos="5364480" algn="l"/>
                <a:tab pos="6449695" algn="l"/>
                <a:tab pos="6914515" algn="l"/>
              </a:tabLst>
            </a:pP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участники,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апелляции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которых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нарушении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порядка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проведения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были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удовлетворены</a:t>
            </a:r>
            <a:r>
              <a:rPr sz="14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конфликтной</a:t>
            </a:r>
            <a:r>
              <a:rPr sz="14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комиссией.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1294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dirty="0"/>
              <a:t>Повторный</a:t>
            </a:r>
            <a:r>
              <a:rPr spc="-60" dirty="0"/>
              <a:t> </a:t>
            </a:r>
            <a:r>
              <a:rPr dirty="0"/>
              <a:t>допуск</a:t>
            </a:r>
            <a:r>
              <a:rPr spc="-45" dirty="0"/>
              <a:t> </a:t>
            </a:r>
            <a:r>
              <a:rPr dirty="0"/>
              <a:t>к</a:t>
            </a:r>
            <a:r>
              <a:rPr spc="-50" dirty="0"/>
              <a:t> </a:t>
            </a:r>
            <a:r>
              <a:rPr dirty="0"/>
              <a:t>ОГЭ</a:t>
            </a:r>
            <a:r>
              <a:rPr spc="-50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spc="-10" dirty="0"/>
              <a:t>дополнительный</a:t>
            </a:r>
            <a:r>
              <a:rPr spc="-15" dirty="0"/>
              <a:t> </a:t>
            </a:r>
            <a:r>
              <a:rPr spc="-10" dirty="0"/>
              <a:t>период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92074" y="1231138"/>
            <a:ext cx="7812405" cy="3455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200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решению</a:t>
            </a:r>
            <a:r>
              <a:rPr sz="1200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государственной</a:t>
            </a:r>
            <a:r>
              <a:rPr sz="12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экзаменационной</a:t>
            </a:r>
            <a:r>
              <a:rPr sz="12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комиссии</a:t>
            </a:r>
            <a:r>
              <a:rPr sz="12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(ГЭК)</a:t>
            </a:r>
            <a:r>
              <a:rPr sz="1200" spc="3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города</a:t>
            </a:r>
            <a:r>
              <a:rPr sz="12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Москвы</a:t>
            </a:r>
            <a:r>
              <a:rPr sz="12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повторно</a:t>
            </a:r>
            <a:r>
              <a:rPr sz="1200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допускаются</a:t>
            </a:r>
            <a:r>
              <a:rPr sz="1200" b="1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200" b="1" spc="2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сдаче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экзамено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 соответствующему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учебному</a:t>
            </a:r>
            <a:r>
              <a:rPr sz="12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предмету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2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дополнительный</a:t>
            </a:r>
            <a:r>
              <a:rPr sz="12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период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sz="12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2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ранее</a:t>
            </a:r>
            <a:r>
              <a:rPr sz="12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12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сентября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469900" marR="5080" indent="-457200" algn="just">
              <a:lnSpc>
                <a:spcPct val="100000"/>
              </a:lnSpc>
              <a:spcBef>
                <a:spcPts val="1440"/>
              </a:spcBef>
              <a:buFont typeface="Arial MT"/>
              <a:buChar char="•"/>
              <a:tabLst>
                <a:tab pos="469900" algn="l"/>
                <a:tab pos="474980" algn="l"/>
              </a:tabLst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обучающиеся</a:t>
            </a:r>
            <a:r>
              <a:rPr sz="1200" spc="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образовательных</a:t>
            </a:r>
            <a:r>
              <a:rPr sz="1200" spc="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организаций,</a:t>
            </a:r>
            <a:r>
              <a:rPr sz="1200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200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допущенные</a:t>
            </a:r>
            <a:r>
              <a:rPr sz="1200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200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200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200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текущем</a:t>
            </a:r>
            <a:r>
              <a:rPr sz="1200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учебном</a:t>
            </a:r>
            <a:r>
              <a:rPr sz="1200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году,</a:t>
            </a:r>
            <a:r>
              <a:rPr sz="1200" spc="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sz="1200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получившие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допуск</a:t>
            </a:r>
            <a:r>
              <a:rPr sz="1200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200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200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200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сроки,</a:t>
            </a:r>
            <a:r>
              <a:rPr sz="12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исключающие</a:t>
            </a:r>
            <a:r>
              <a:rPr sz="12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возможность</a:t>
            </a:r>
            <a:r>
              <a:rPr sz="1200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прохождения</a:t>
            </a:r>
            <a:r>
              <a:rPr sz="1200" spc="3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2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до</a:t>
            </a:r>
            <a:r>
              <a:rPr sz="12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завершения</a:t>
            </a:r>
            <a:r>
              <a:rPr sz="12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основного</a:t>
            </a:r>
            <a:r>
              <a:rPr sz="1200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периода проведения</a:t>
            </a:r>
            <a:r>
              <a:rPr sz="12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2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текущем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году;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5"/>
              </a:spcBef>
              <a:buClr>
                <a:srgbClr val="001F5F"/>
              </a:buClr>
              <a:buFont typeface="Arial MT"/>
              <a:buChar char="•"/>
            </a:pPr>
            <a:endParaRPr sz="1200">
              <a:latin typeface="Calibri"/>
              <a:cs typeface="Calibri"/>
            </a:endParaRPr>
          </a:p>
          <a:p>
            <a:pPr marL="469900" marR="5080" indent="-457200" algn="just">
              <a:lnSpc>
                <a:spcPct val="100000"/>
              </a:lnSpc>
              <a:buFont typeface="Arial MT"/>
              <a:buChar char="•"/>
              <a:tabLst>
                <a:tab pos="469900" algn="l"/>
                <a:tab pos="474980" algn="l"/>
              </a:tabLst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участники,</a:t>
            </a:r>
            <a:r>
              <a:rPr sz="1200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200" b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прошедшие</a:t>
            </a:r>
            <a:r>
              <a:rPr sz="1200" b="1" spc="22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ГИА-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9,</a:t>
            </a:r>
            <a:r>
              <a:rPr sz="1200" b="1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200" spc="2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том</a:t>
            </a:r>
            <a:r>
              <a:rPr sz="1200" spc="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числе</a:t>
            </a:r>
            <a:r>
              <a:rPr sz="1200" spc="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участники</a:t>
            </a:r>
            <a:r>
              <a:rPr sz="1200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ГИА,</a:t>
            </a:r>
            <a:r>
              <a:rPr sz="1200" spc="22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чьи</a:t>
            </a:r>
            <a:r>
              <a:rPr sz="1200" spc="229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r>
              <a:rPr sz="1200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200" spc="2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200" spc="2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сдаваемым</a:t>
            </a:r>
            <a:r>
              <a:rPr sz="1200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учебным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предметам</a:t>
            </a:r>
            <a:r>
              <a:rPr sz="1200" spc="1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200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текущем</a:t>
            </a:r>
            <a:r>
              <a:rPr sz="1200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году</a:t>
            </a:r>
            <a:r>
              <a:rPr sz="1200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были</a:t>
            </a:r>
            <a:r>
              <a:rPr sz="1200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аннулированы</a:t>
            </a:r>
            <a:r>
              <a:rPr sz="1200" spc="1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200" spc="1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решению</a:t>
            </a:r>
            <a:r>
              <a:rPr sz="1200" spc="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председателя</a:t>
            </a:r>
            <a:r>
              <a:rPr sz="1200" spc="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ГЭК</a:t>
            </a:r>
            <a:r>
              <a:rPr sz="1200" spc="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200" spc="1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случае</a:t>
            </a:r>
            <a:r>
              <a:rPr sz="1200" spc="1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выявления</a:t>
            </a:r>
            <a:r>
              <a:rPr sz="1200" spc="1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фактов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нарушения</a:t>
            </a:r>
            <a:r>
              <a:rPr sz="12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Порядка</a:t>
            </a:r>
            <a:r>
              <a:rPr sz="1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участниками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2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001F5F"/>
                </a:solidFill>
                <a:latin typeface="Calibri"/>
                <a:cs typeface="Calibri"/>
              </a:rPr>
              <a:t>;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Clr>
                <a:srgbClr val="001F5F"/>
              </a:buClr>
              <a:buFont typeface="Arial MT"/>
              <a:buChar char="•"/>
            </a:pPr>
            <a:endParaRPr sz="1200">
              <a:latin typeface="Calibri"/>
              <a:cs typeface="Calibri"/>
            </a:endParaRPr>
          </a:p>
          <a:p>
            <a:pPr marL="469900" marR="5080" indent="-457200" algn="just">
              <a:lnSpc>
                <a:spcPct val="100000"/>
              </a:lnSpc>
              <a:buFont typeface="Arial MT"/>
              <a:buChar char="•"/>
              <a:tabLst>
                <a:tab pos="469900" algn="l"/>
                <a:tab pos="474980" algn="l"/>
              </a:tabLst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участники</a:t>
            </a:r>
            <a:r>
              <a:rPr sz="1200" spc="4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ГИА,</a:t>
            </a:r>
            <a:r>
              <a:rPr sz="1200" spc="48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получившие</a:t>
            </a:r>
            <a:r>
              <a:rPr sz="1200" spc="48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200" spc="48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200" spc="48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неудовлетворительные</a:t>
            </a:r>
            <a:r>
              <a:rPr sz="1200" b="1" spc="48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r>
              <a:rPr sz="1200" b="1" spc="48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более</a:t>
            </a:r>
            <a:r>
              <a:rPr sz="1200" b="1" spc="4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чем</a:t>
            </a:r>
            <a:r>
              <a:rPr sz="1200" b="1" spc="4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200" b="1" spc="48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двум</a:t>
            </a:r>
            <a:r>
              <a:rPr sz="1200" b="1" spc="4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учебным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предметам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1200" spc="3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либо</a:t>
            </a:r>
            <a:r>
              <a:rPr sz="1200" spc="3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получившие</a:t>
            </a:r>
            <a:r>
              <a:rPr sz="1200" spc="3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повторно</a:t>
            </a:r>
            <a:r>
              <a:rPr sz="1200" spc="3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неудовлетворительный</a:t>
            </a:r>
            <a:r>
              <a:rPr sz="1200" spc="3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результат</a:t>
            </a:r>
            <a:r>
              <a:rPr sz="1200" spc="3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200" spc="3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одному</a:t>
            </a:r>
            <a:r>
              <a:rPr sz="1200" spc="3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или</a:t>
            </a:r>
            <a:r>
              <a:rPr sz="1200" spc="3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двум</a:t>
            </a:r>
            <a:r>
              <a:rPr sz="1200" spc="3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учебным предметам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 в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резервные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сроки;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5"/>
              </a:spcBef>
              <a:buClr>
                <a:srgbClr val="001F5F"/>
              </a:buClr>
              <a:buFont typeface="Arial MT"/>
              <a:buChar char="•"/>
            </a:pPr>
            <a:endParaRPr sz="1200">
              <a:latin typeface="Calibri"/>
              <a:cs typeface="Calibri"/>
            </a:endParaRPr>
          </a:p>
          <a:p>
            <a:pPr marL="469900" marR="5715" indent="-457200" algn="just">
              <a:lnSpc>
                <a:spcPct val="100000"/>
              </a:lnSpc>
              <a:buFont typeface="Arial MT"/>
              <a:buChar char="•"/>
              <a:tabLst>
                <a:tab pos="469900" algn="l"/>
                <a:tab pos="474980" algn="l"/>
              </a:tabLst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	участники</a:t>
            </a:r>
            <a:r>
              <a:rPr sz="1200" spc="14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ГИА,</a:t>
            </a:r>
            <a:r>
              <a:rPr sz="1200" spc="1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проходящие</a:t>
            </a:r>
            <a:r>
              <a:rPr sz="1200" spc="14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200" spc="1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только</a:t>
            </a:r>
            <a:r>
              <a:rPr sz="1200" spc="1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200" spc="1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обязательным</a:t>
            </a:r>
            <a:r>
              <a:rPr sz="1200" spc="15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учебным</a:t>
            </a:r>
            <a:r>
              <a:rPr sz="1200" spc="1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предметам,</a:t>
            </a:r>
            <a:r>
              <a:rPr sz="1200" spc="14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получившие</a:t>
            </a:r>
            <a:r>
              <a:rPr sz="1200" spc="14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200" spc="14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ГИА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неудовлетворительные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r>
              <a:rPr sz="12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более</a:t>
            </a:r>
            <a:r>
              <a:rPr sz="12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чем</a:t>
            </a:r>
            <a:r>
              <a:rPr sz="12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 одному</a:t>
            </a:r>
            <a:r>
              <a:rPr sz="12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обязательному учебному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предмету,</a:t>
            </a:r>
            <a:r>
              <a:rPr sz="12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либо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получившие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повторно</a:t>
            </a:r>
            <a:r>
              <a:rPr sz="1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неудовлетворительный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результат</a:t>
            </a:r>
            <a:r>
              <a:rPr sz="1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одному</a:t>
            </a: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из</a:t>
            </a:r>
            <a:r>
              <a:rPr sz="12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этих</a:t>
            </a:r>
            <a:r>
              <a:rPr sz="12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предметов</a:t>
            </a:r>
            <a:r>
              <a:rPr sz="12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резервные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сроки.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1294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dirty="0"/>
              <a:t>Повторный</a:t>
            </a:r>
            <a:r>
              <a:rPr spc="-65" dirty="0"/>
              <a:t> </a:t>
            </a:r>
            <a:r>
              <a:rPr dirty="0"/>
              <a:t>допуск</a:t>
            </a:r>
            <a:r>
              <a:rPr spc="-50" dirty="0"/>
              <a:t> </a:t>
            </a:r>
            <a:r>
              <a:rPr dirty="0"/>
              <a:t>к</a:t>
            </a:r>
            <a:r>
              <a:rPr spc="-50" dirty="0"/>
              <a:t> </a:t>
            </a:r>
            <a:r>
              <a:rPr dirty="0"/>
              <a:t>ОГЭ</a:t>
            </a:r>
            <a:r>
              <a:rPr spc="-55" dirty="0"/>
              <a:t> </a:t>
            </a:r>
            <a:r>
              <a:rPr dirty="0"/>
              <a:t>в</a:t>
            </a:r>
            <a:r>
              <a:rPr spc="-55" dirty="0"/>
              <a:t> </a:t>
            </a:r>
            <a:r>
              <a:rPr spc="-10" dirty="0"/>
              <a:t>следующем</a:t>
            </a:r>
            <a:r>
              <a:rPr spc="-50" dirty="0"/>
              <a:t> </a:t>
            </a:r>
            <a:r>
              <a:rPr dirty="0"/>
              <a:t>учебном</a:t>
            </a:r>
            <a:r>
              <a:rPr spc="-40" dirty="0"/>
              <a:t> </a:t>
            </a:r>
            <a:r>
              <a:rPr spc="-20" dirty="0"/>
              <a:t>году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18261" y="1603705"/>
            <a:ext cx="7792720" cy="2602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Участникам</a:t>
            </a:r>
            <a:r>
              <a:rPr sz="1400" spc="2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ГИА,</a:t>
            </a:r>
            <a:r>
              <a:rPr sz="1400" spc="25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400" spc="25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прошедшим</a:t>
            </a:r>
            <a:r>
              <a:rPr sz="1400" spc="2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ГИА,</a:t>
            </a:r>
            <a:r>
              <a:rPr sz="1400" spc="25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400" spc="25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том</a:t>
            </a:r>
            <a:r>
              <a:rPr sz="1400" spc="2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числе</a:t>
            </a:r>
            <a:r>
              <a:rPr sz="1400" spc="2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участникам</a:t>
            </a:r>
            <a:r>
              <a:rPr sz="1400" spc="2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ГИА,</a:t>
            </a:r>
            <a:r>
              <a:rPr sz="1400" spc="2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чьи</a:t>
            </a:r>
            <a:r>
              <a:rPr sz="1400" spc="2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r>
              <a:rPr sz="1400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400" spc="2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по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сдаваемым</a:t>
            </a:r>
            <a:r>
              <a:rPr sz="1400" spc="32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учебным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предметам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400" spc="33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дополнительном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периоде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400" spc="32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(или)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резервные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сроки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дополнительного</a:t>
            </a:r>
            <a:r>
              <a:rPr sz="1400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периода</a:t>
            </a:r>
            <a:r>
              <a:rPr sz="1400" spc="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были</a:t>
            </a:r>
            <a:r>
              <a:rPr sz="1400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аннулированы</a:t>
            </a:r>
            <a:r>
              <a:rPr sz="1400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решению</a:t>
            </a:r>
            <a:r>
              <a:rPr sz="1400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председателя</a:t>
            </a:r>
            <a:r>
              <a:rPr sz="1400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ГЭК</a:t>
            </a:r>
            <a:r>
              <a:rPr sz="1400" spc="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400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случае</a:t>
            </a:r>
            <a:r>
              <a:rPr sz="1400" spc="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выявления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фактов</a:t>
            </a:r>
            <a:r>
              <a:rPr sz="1400" spc="9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нарушения</a:t>
            </a:r>
            <a:r>
              <a:rPr sz="1400" spc="10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Порядка</a:t>
            </a:r>
            <a:r>
              <a:rPr sz="1400" spc="11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участниками</a:t>
            </a:r>
            <a:r>
              <a:rPr sz="1400" spc="9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ГИА,</a:t>
            </a:r>
            <a:r>
              <a:rPr sz="1400" spc="11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а</a:t>
            </a:r>
            <a:r>
              <a:rPr sz="1400" spc="1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также</a:t>
            </a:r>
            <a:r>
              <a:rPr sz="1400" spc="10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участникам</a:t>
            </a:r>
            <a:r>
              <a:rPr sz="1400" spc="10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ГИА,</a:t>
            </a:r>
            <a:r>
              <a:rPr sz="1400" spc="10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получившим</a:t>
            </a:r>
            <a:r>
              <a:rPr sz="1400" spc="10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400" spc="1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ГИА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неудовлетворительные</a:t>
            </a:r>
            <a:r>
              <a:rPr sz="1400" spc="3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результаты</a:t>
            </a:r>
            <a:r>
              <a:rPr sz="1400" spc="3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более</a:t>
            </a:r>
            <a:r>
              <a:rPr sz="1400" spc="3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чем</a:t>
            </a:r>
            <a:r>
              <a:rPr sz="1400" spc="3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spc="3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двум</a:t>
            </a:r>
            <a:r>
              <a:rPr sz="1400" spc="4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учебным</a:t>
            </a:r>
            <a:r>
              <a:rPr sz="1400" spc="3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предметам,</a:t>
            </a:r>
            <a:r>
              <a:rPr sz="1400" spc="3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либо</a:t>
            </a:r>
            <a:r>
              <a:rPr sz="1400" spc="3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получившим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повторно</a:t>
            </a:r>
            <a:r>
              <a:rPr sz="1400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неудовлетворительный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результат</a:t>
            </a:r>
            <a:r>
              <a:rPr sz="1400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spc="3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одному</a:t>
            </a:r>
            <a:r>
              <a:rPr sz="1400" spc="3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или</a:t>
            </a:r>
            <a:r>
              <a:rPr sz="1400" spc="3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двум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учебным</a:t>
            </a:r>
            <a:r>
              <a:rPr sz="1400" spc="3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предметам</a:t>
            </a:r>
            <a:r>
              <a:rPr sz="1400" spc="3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400" spc="3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резервные</a:t>
            </a:r>
            <a:r>
              <a:rPr sz="1400" spc="4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сроки</a:t>
            </a:r>
            <a:r>
              <a:rPr sz="1400" spc="1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дополнительного</a:t>
            </a:r>
            <a:r>
              <a:rPr sz="1400" spc="9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периода,</a:t>
            </a:r>
            <a:r>
              <a:rPr sz="1400" spc="1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предоставляется</a:t>
            </a:r>
            <a:r>
              <a:rPr sz="1400" spc="9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право</a:t>
            </a:r>
            <a:r>
              <a:rPr sz="1400" spc="9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повторно</a:t>
            </a:r>
            <a:r>
              <a:rPr sz="1400" spc="9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пройти</a:t>
            </a:r>
            <a:r>
              <a:rPr sz="1400" spc="1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400" spc="9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по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соответствующему</a:t>
            </a:r>
            <a:r>
              <a:rPr sz="1400" spc="3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учебному</a:t>
            </a:r>
            <a:r>
              <a:rPr sz="1400" spc="3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предмету</a:t>
            </a:r>
            <a:r>
              <a:rPr sz="1400" spc="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(соответствующим</a:t>
            </a:r>
            <a:r>
              <a:rPr sz="1400" spc="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учебным</a:t>
            </a:r>
            <a:r>
              <a:rPr sz="1400" spc="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предметам)</a:t>
            </a:r>
            <a:r>
              <a:rPr sz="1400" spc="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400" spc="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ранее</a:t>
            </a:r>
            <a:r>
              <a:rPr sz="1400" spc="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чем</a:t>
            </a:r>
            <a:r>
              <a:rPr sz="1400" spc="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следующем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году.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Calibri"/>
              <a:cs typeface="Calibri"/>
            </a:endParaRPr>
          </a:p>
          <a:p>
            <a:pPr marL="12700" marR="5080" indent="496570" algn="just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Указанные</a:t>
            </a:r>
            <a:r>
              <a:rPr sz="1400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участники</a:t>
            </a:r>
            <a:r>
              <a:rPr sz="1400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400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вправе</a:t>
            </a:r>
            <a:r>
              <a:rPr sz="1400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изменить</a:t>
            </a:r>
            <a:r>
              <a:rPr sz="1400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учебные</a:t>
            </a:r>
            <a:r>
              <a:rPr sz="1400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предметы</a:t>
            </a:r>
            <a:r>
              <a:rPr sz="1400" spc="2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400" spc="2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выбору</a:t>
            </a:r>
            <a:r>
              <a:rPr sz="1400" spc="2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400" spc="2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повторного прохождения</a:t>
            </a:r>
            <a:r>
              <a:rPr sz="14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следующем 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году.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1294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dirty="0"/>
              <a:t>Источники</a:t>
            </a:r>
            <a:r>
              <a:rPr spc="-40" dirty="0"/>
              <a:t> </a:t>
            </a:r>
            <a:r>
              <a:rPr dirty="0"/>
              <a:t>официальной</a:t>
            </a:r>
            <a:r>
              <a:rPr spc="-40" dirty="0"/>
              <a:t> </a:t>
            </a:r>
            <a:r>
              <a:rPr dirty="0"/>
              <a:t>информации</a:t>
            </a:r>
            <a:r>
              <a:rPr spc="-45" dirty="0"/>
              <a:t> </a:t>
            </a:r>
            <a:r>
              <a:rPr dirty="0"/>
              <a:t>по</a:t>
            </a:r>
            <a:r>
              <a:rPr spc="-65" dirty="0"/>
              <a:t> </a:t>
            </a:r>
            <a:r>
              <a:rPr spc="-25" dirty="0"/>
              <a:t>ГИА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1084" y="1356360"/>
            <a:ext cx="3538854" cy="2078989"/>
            <a:chOff x="291084" y="1356360"/>
            <a:chExt cx="3538854" cy="207898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495" y="1383651"/>
              <a:ext cx="3360469" cy="8262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088" y="1356360"/>
              <a:ext cx="3294888" cy="7604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1084" y="2200656"/>
              <a:ext cx="3538728" cy="123444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4812" y="3752344"/>
            <a:ext cx="3313163" cy="69163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004817" y="1350469"/>
            <a:ext cx="3031490" cy="28384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345"/>
              </a:spcBef>
            </a:pPr>
            <a:r>
              <a:rPr sz="1400" b="1" u="sng" spc="-1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Calibri"/>
                <a:cs typeface="Calibri"/>
                <a:hlinkClick r:id="rId6"/>
              </a:rPr>
              <a:t>http://rcoi.mcko.ru/gia-9-oge-</a:t>
            </a:r>
            <a:r>
              <a:rPr sz="1400" b="1" u="sng" spc="-2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Calibri"/>
                <a:cs typeface="Calibri"/>
                <a:hlinkClick r:id="rId6"/>
              </a:rPr>
              <a:t>gve/</a:t>
            </a:r>
            <a:endParaRPr sz="14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  <a:spcBef>
                <a:spcPts val="254"/>
              </a:spcBef>
              <a:tabLst>
                <a:tab pos="927100" algn="l"/>
                <a:tab pos="2568575" algn="l"/>
              </a:tabLst>
            </a:pP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РЦОИ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(Региональный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центр</a:t>
            </a:r>
            <a:endParaRPr sz="14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обработки</a:t>
            </a:r>
            <a:r>
              <a:rPr sz="14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информации</a:t>
            </a:r>
            <a:r>
              <a:rPr sz="14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г.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Москвы)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b="1" u="sng" spc="-25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Calibri"/>
                <a:cs typeface="Calibri"/>
                <a:hlinkClick r:id="rId7"/>
              </a:rPr>
              <a:t>https://obrnadzor.gov.ru/gia/gia-9/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РОСОБРНАДЗОР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80"/>
              </a:spcBef>
            </a:pPr>
            <a:endParaRPr sz="14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  <a:spcBef>
                <a:spcPts val="5"/>
              </a:spcBef>
            </a:pPr>
            <a:r>
              <a:rPr sz="1400" b="1" u="sng" spc="-1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Calibri"/>
                <a:cs typeface="Calibri"/>
                <a:hlinkClick r:id="rId8"/>
              </a:rPr>
              <a:t>https://fipi.ru/</a:t>
            </a:r>
            <a:endParaRPr sz="14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  <a:spcBef>
                <a:spcPts val="840"/>
              </a:spcBef>
            </a:pP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ФИПИ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587349" y="3541129"/>
            <a:ext cx="662709" cy="66270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539187" y="2447502"/>
            <a:ext cx="717886" cy="71788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544541" y="1434660"/>
            <a:ext cx="690413" cy="689218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13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84455" marR="5080">
              <a:lnSpc>
                <a:spcPts val="2380"/>
              </a:lnSpc>
              <a:spcBef>
                <a:spcPts val="390"/>
              </a:spcBef>
            </a:pPr>
            <a:r>
              <a:rPr sz="2200" spc="-10" dirty="0">
                <a:latin typeface="Times New Roman"/>
                <a:cs typeface="Times New Roman"/>
              </a:rPr>
              <a:t>Нормативные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правовые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акты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иные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документы, </a:t>
            </a:r>
            <a:r>
              <a:rPr sz="2200" spc="-20" dirty="0">
                <a:latin typeface="Times New Roman"/>
                <a:cs typeface="Times New Roman"/>
              </a:rPr>
              <a:t>регламентирующие </a:t>
            </a:r>
            <a:r>
              <a:rPr sz="2200" spc="-10" dirty="0">
                <a:latin typeface="Times New Roman"/>
                <a:cs typeface="Times New Roman"/>
              </a:rPr>
              <a:t>проведение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ГИА-2026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9674" y="964818"/>
            <a:ext cx="5710555" cy="3932554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Федеральный</a:t>
            </a:r>
            <a:r>
              <a:rPr sz="1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закон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от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29.12.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2012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№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273-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ФЗ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«Об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образовании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Российской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 Федерации»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редакциями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дополнениями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50000"/>
              </a:lnSpc>
              <a:spcBef>
                <a:spcPts val="1595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Приказ</a:t>
            </a:r>
            <a:r>
              <a:rPr sz="1800" b="1" spc="280" dirty="0">
                <a:solidFill>
                  <a:srgbClr val="001F5F"/>
                </a:solidFill>
                <a:latin typeface="Calibri"/>
                <a:cs typeface="Calibri"/>
              </a:rPr>
              <a:t>   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Министерства</a:t>
            </a:r>
            <a:r>
              <a:rPr sz="1800" b="1" spc="280" dirty="0">
                <a:solidFill>
                  <a:srgbClr val="001F5F"/>
                </a:solidFill>
                <a:latin typeface="Calibri"/>
                <a:cs typeface="Calibri"/>
              </a:rPr>
              <a:t>   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просвещения</a:t>
            </a:r>
            <a:r>
              <a:rPr sz="1800" b="1" spc="280" dirty="0">
                <a:solidFill>
                  <a:srgbClr val="001F5F"/>
                </a:solidFill>
                <a:latin typeface="Calibri"/>
                <a:cs typeface="Calibri"/>
              </a:rPr>
              <a:t>   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Российской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Федерации</a:t>
            </a:r>
            <a:r>
              <a:rPr sz="18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Федеральной</a:t>
            </a:r>
            <a:r>
              <a:rPr sz="1800" b="1" spc="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службы</a:t>
            </a:r>
            <a:r>
              <a:rPr sz="18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8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надзору</a:t>
            </a:r>
            <a:r>
              <a:rPr sz="1800" b="1" spc="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800" b="1" spc="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сфере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образования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науки</a:t>
            </a:r>
            <a:r>
              <a:rPr sz="18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от</a:t>
            </a:r>
            <a:r>
              <a:rPr sz="18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4</a:t>
            </a:r>
            <a:r>
              <a:rPr sz="18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апреля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2023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г.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№</a:t>
            </a:r>
            <a:r>
              <a:rPr sz="18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232/551</a:t>
            </a:r>
            <a:r>
              <a:rPr sz="18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«Об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утверждении</a:t>
            </a:r>
            <a:r>
              <a:rPr sz="1800" b="1" spc="35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Порядка</a:t>
            </a:r>
            <a:r>
              <a:rPr sz="1800" b="1" spc="35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проведения</a:t>
            </a:r>
            <a:r>
              <a:rPr sz="1800" b="1" spc="36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государственной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итоговой</a:t>
            </a:r>
            <a:r>
              <a:rPr sz="1800" b="1" spc="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аттестации</a:t>
            </a:r>
            <a:r>
              <a:rPr sz="1800" b="1" spc="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800" b="1" spc="2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образовательным</a:t>
            </a:r>
            <a:r>
              <a:rPr sz="1800" b="1" spc="2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программам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основного</a:t>
            </a:r>
            <a:r>
              <a:rPr sz="1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общего</a:t>
            </a:r>
            <a:r>
              <a:rPr sz="1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образования»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57059" y="2662427"/>
            <a:ext cx="1562100" cy="1562100"/>
          </a:xfrm>
          <a:prstGeom prst="rect">
            <a:avLst/>
          </a:prstGeom>
        </p:spPr>
      </p:pic>
      <p:sp>
        <p:nvSpPr>
          <p:cNvPr id="6" name="object 11"/>
          <p:cNvSpPr/>
          <p:nvPr/>
        </p:nvSpPr>
        <p:spPr>
          <a:xfrm>
            <a:off x="7620000" y="-1"/>
            <a:ext cx="9906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64379" y="1263396"/>
            <a:ext cx="4407408" cy="3429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818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spc="-434" dirty="0">
                <a:latin typeface="Tahoma"/>
                <a:cs typeface="Tahoma"/>
              </a:rPr>
              <a:t>Полезные</a:t>
            </a:r>
            <a:r>
              <a:rPr spc="-170" dirty="0">
                <a:latin typeface="Tahoma"/>
                <a:cs typeface="Tahoma"/>
              </a:rPr>
              <a:t> </a:t>
            </a:r>
            <a:r>
              <a:rPr spc="-455" dirty="0">
                <a:latin typeface="Tahoma"/>
                <a:cs typeface="Tahoma"/>
              </a:rPr>
              <a:t>ссылки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816051" y="1200150"/>
            <a:ext cx="3533140" cy="3079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84150" algn="l"/>
              </a:tabLst>
            </a:pPr>
            <a:r>
              <a:rPr sz="1500" spc="-315" dirty="0">
                <a:solidFill>
                  <a:srgbClr val="001F5F"/>
                </a:solidFill>
                <a:latin typeface="Verdana"/>
                <a:cs typeface="Verdana"/>
              </a:rPr>
              <a:t>РЦОИ</a:t>
            </a:r>
            <a:r>
              <a:rPr sz="1500" spc="-9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u="sng" spc="-27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Verdana"/>
                <a:cs typeface="Verdana"/>
                <a:hlinkClick r:id="rId3"/>
              </a:rPr>
              <a:t>(http://rcoi.mcko.ru/gia-</a:t>
            </a:r>
            <a:r>
              <a:rPr sz="1500" u="sng" spc="-265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Verdana"/>
                <a:cs typeface="Verdana"/>
                <a:hlinkClick r:id="rId3"/>
              </a:rPr>
              <a:t>9-</a:t>
            </a:r>
            <a:r>
              <a:rPr sz="1500" u="sng" spc="-275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Verdana"/>
                <a:cs typeface="Verdana"/>
                <a:hlinkClick r:id="rId3"/>
              </a:rPr>
              <a:t>oge-</a:t>
            </a:r>
            <a:r>
              <a:rPr sz="1500" u="sng" spc="-31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Verdana"/>
                <a:cs typeface="Verdana"/>
                <a:hlinkClick r:id="rId3"/>
              </a:rPr>
              <a:t>gve/</a:t>
            </a:r>
            <a:r>
              <a:rPr sz="1500" spc="-310" dirty="0">
                <a:solidFill>
                  <a:srgbClr val="252525"/>
                </a:solidFill>
                <a:latin typeface="Verdana"/>
                <a:cs typeface="Verdana"/>
              </a:rPr>
              <a:t>)</a:t>
            </a:r>
            <a:endParaRPr sz="1500">
              <a:latin typeface="Verdana"/>
              <a:cs typeface="Verdana"/>
            </a:endParaRPr>
          </a:p>
          <a:p>
            <a:pPr marL="183515" marR="5080" indent="-171450">
              <a:lnSpc>
                <a:spcPct val="90000"/>
              </a:lnSpc>
              <a:spcBef>
                <a:spcPts val="1400"/>
              </a:spcBef>
              <a:buFont typeface="Wingdings"/>
              <a:buChar char=""/>
              <a:tabLst>
                <a:tab pos="184785" algn="l"/>
              </a:tabLst>
            </a:pPr>
            <a:r>
              <a:rPr sz="1500" spc="-315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На</a:t>
            </a:r>
            <a:r>
              <a:rPr sz="1500" spc="-204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 </a:t>
            </a:r>
            <a:r>
              <a:rPr sz="1500" spc="-295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сайте</a:t>
            </a:r>
            <a:r>
              <a:rPr sz="1500" spc="-210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 </a:t>
            </a:r>
            <a:r>
              <a:rPr sz="1500" spc="-315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ФИПИ</a:t>
            </a:r>
            <a:r>
              <a:rPr sz="1500" spc="-210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 </a:t>
            </a:r>
            <a:r>
              <a:rPr sz="1500" spc="-270" dirty="0">
                <a:solidFill>
                  <a:srgbClr val="252525"/>
                </a:solidFill>
                <a:latin typeface="Verdana"/>
                <a:cs typeface="Verdana"/>
                <a:hlinkClick r:id="rId4"/>
              </a:rPr>
              <a:t>(</a:t>
            </a:r>
            <a:r>
              <a:rPr sz="1500" u="sng" spc="-27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Verdana"/>
                <a:cs typeface="Verdana"/>
                <a:hlinkClick r:id="rId4"/>
              </a:rPr>
              <a:t>www.fipi.ru</a:t>
            </a:r>
            <a:r>
              <a:rPr sz="1500" spc="-270" dirty="0">
                <a:solidFill>
                  <a:srgbClr val="252525"/>
                </a:solidFill>
                <a:latin typeface="Verdana"/>
                <a:cs typeface="Verdana"/>
                <a:hlinkClick r:id="rId4"/>
              </a:rPr>
              <a:t>)</a:t>
            </a:r>
            <a:r>
              <a:rPr sz="1500" spc="-190" dirty="0">
                <a:solidFill>
                  <a:srgbClr val="252525"/>
                </a:solidFill>
                <a:latin typeface="Verdana"/>
                <a:cs typeface="Verdana"/>
                <a:hlinkClick r:id="rId4"/>
              </a:rPr>
              <a:t> </a:t>
            </a:r>
            <a:r>
              <a:rPr sz="1500" spc="-305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размещен</a:t>
            </a:r>
            <a:r>
              <a:rPr sz="1500" spc="-190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 </a:t>
            </a:r>
            <a:r>
              <a:rPr sz="1500" u="sng" spc="-33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Verdana"/>
                <a:cs typeface="Verdana"/>
                <a:hlinkClick r:id="rId4"/>
              </a:rPr>
              <a:t>открытый</a:t>
            </a:r>
            <a:r>
              <a:rPr sz="1500" spc="-300" dirty="0">
                <a:solidFill>
                  <a:srgbClr val="CA0D51"/>
                </a:solidFill>
                <a:latin typeface="Verdana"/>
                <a:cs typeface="Verdana"/>
                <a:hlinkClick r:id="rId4"/>
              </a:rPr>
              <a:t> 	</a:t>
            </a:r>
            <a:r>
              <a:rPr sz="1500" u="sng" spc="-30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Verdana"/>
                <a:cs typeface="Verdana"/>
                <a:hlinkClick r:id="rId4"/>
              </a:rPr>
              <a:t>банк</a:t>
            </a:r>
            <a:r>
              <a:rPr sz="1500" u="sng" spc="-22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500" u="sng" spc="-29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Verdana"/>
                <a:cs typeface="Verdana"/>
                <a:hlinkClick r:id="rId4"/>
              </a:rPr>
              <a:t>заданий</a:t>
            </a:r>
            <a:r>
              <a:rPr sz="1500" spc="-290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,</a:t>
            </a:r>
            <a:r>
              <a:rPr sz="1500" spc="-305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 </a:t>
            </a:r>
            <a:r>
              <a:rPr sz="1500" spc="-320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содержащий</a:t>
            </a:r>
            <a:r>
              <a:rPr sz="1500" spc="-215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 </a:t>
            </a:r>
            <a:r>
              <a:rPr sz="1500" spc="-285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в</a:t>
            </a:r>
            <a:r>
              <a:rPr sz="1500" spc="-210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 </a:t>
            </a:r>
            <a:r>
              <a:rPr sz="1500" spc="-285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себе</a:t>
            </a:r>
            <a:r>
              <a:rPr sz="1500" spc="-204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 </a:t>
            </a:r>
            <a:r>
              <a:rPr sz="1500" spc="-285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те</a:t>
            </a:r>
            <a:r>
              <a:rPr sz="1500" spc="-204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 </a:t>
            </a:r>
            <a:r>
              <a:rPr sz="1500" spc="-310" dirty="0">
                <a:solidFill>
                  <a:srgbClr val="001F5F"/>
                </a:solidFill>
                <a:latin typeface="Verdana"/>
                <a:cs typeface="Verdana"/>
                <a:hlinkClick r:id="rId4"/>
              </a:rPr>
              <a:t>задания,</a:t>
            </a:r>
            <a:r>
              <a:rPr sz="1500" spc="-310" dirty="0">
                <a:solidFill>
                  <a:srgbClr val="001F5F"/>
                </a:solidFill>
                <a:latin typeface="Verdana"/>
                <a:cs typeface="Verdana"/>
              </a:rPr>
              <a:t> 	</a:t>
            </a:r>
            <a:r>
              <a:rPr sz="1500" spc="-305" dirty="0">
                <a:solidFill>
                  <a:srgbClr val="001F5F"/>
                </a:solidFill>
                <a:latin typeface="Verdana"/>
                <a:cs typeface="Verdana"/>
              </a:rPr>
              <a:t>которые</a:t>
            </a:r>
            <a:r>
              <a:rPr sz="1500" spc="-204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285" dirty="0">
                <a:solidFill>
                  <a:srgbClr val="001F5F"/>
                </a:solidFill>
                <a:latin typeface="Verdana"/>
                <a:cs typeface="Verdana"/>
              </a:rPr>
              <a:t>могут</a:t>
            </a:r>
            <a:r>
              <a:rPr sz="1500" spc="-24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290" dirty="0">
                <a:solidFill>
                  <a:srgbClr val="001F5F"/>
                </a:solidFill>
                <a:latin typeface="Verdana"/>
                <a:cs typeface="Verdana"/>
              </a:rPr>
              <a:t>встретиться</a:t>
            </a:r>
            <a:r>
              <a:rPr sz="1500" spc="-229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285" dirty="0">
                <a:solidFill>
                  <a:srgbClr val="001F5F"/>
                </a:solidFill>
                <a:latin typeface="Verdana"/>
                <a:cs typeface="Verdana"/>
              </a:rPr>
              <a:t>в</a:t>
            </a:r>
            <a:r>
              <a:rPr sz="1500" spc="-21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295" dirty="0">
                <a:solidFill>
                  <a:srgbClr val="001F5F"/>
                </a:solidFill>
                <a:latin typeface="Verdana"/>
                <a:cs typeface="Verdana"/>
              </a:rPr>
              <a:t>вариантах</a:t>
            </a:r>
            <a:r>
              <a:rPr sz="1500" spc="-24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345" dirty="0">
                <a:solidFill>
                  <a:srgbClr val="001F5F"/>
                </a:solidFill>
                <a:latin typeface="Verdana"/>
                <a:cs typeface="Verdana"/>
              </a:rPr>
              <a:t>ОГЭ</a:t>
            </a:r>
            <a:r>
              <a:rPr sz="1500" spc="-22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315" dirty="0">
                <a:solidFill>
                  <a:srgbClr val="001F5F"/>
                </a:solidFill>
                <a:latin typeface="Verdana"/>
                <a:cs typeface="Verdana"/>
              </a:rPr>
              <a:t>по 	</a:t>
            </a:r>
            <a:r>
              <a:rPr sz="1500" spc="-285" dirty="0">
                <a:solidFill>
                  <a:srgbClr val="001F5F"/>
                </a:solidFill>
                <a:latin typeface="Verdana"/>
                <a:cs typeface="Verdana"/>
              </a:rPr>
              <a:t>всем</a:t>
            </a:r>
            <a:r>
              <a:rPr sz="1500" spc="-19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315" dirty="0">
                <a:solidFill>
                  <a:srgbClr val="001F5F"/>
                </a:solidFill>
                <a:latin typeface="Verdana"/>
                <a:cs typeface="Verdana"/>
              </a:rPr>
              <a:t>учебным</a:t>
            </a:r>
            <a:r>
              <a:rPr sz="1500" spc="-19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300" dirty="0">
                <a:solidFill>
                  <a:srgbClr val="001F5F"/>
                </a:solidFill>
                <a:latin typeface="Verdana"/>
                <a:cs typeface="Verdana"/>
              </a:rPr>
              <a:t>предметам.</a:t>
            </a:r>
            <a:endParaRPr sz="1500">
              <a:latin typeface="Verdana"/>
              <a:cs typeface="Verdana"/>
            </a:endParaRPr>
          </a:p>
          <a:p>
            <a:pPr marL="183515" marR="79375" indent="-171450">
              <a:lnSpc>
                <a:spcPct val="90000"/>
              </a:lnSpc>
              <a:spcBef>
                <a:spcPts val="1395"/>
              </a:spcBef>
              <a:buFont typeface="Wingdings"/>
              <a:buChar char=""/>
              <a:tabLst>
                <a:tab pos="184785" algn="l"/>
              </a:tabLst>
            </a:pPr>
            <a:r>
              <a:rPr sz="1500" spc="-320" dirty="0">
                <a:solidFill>
                  <a:srgbClr val="001F5F"/>
                </a:solidFill>
                <a:latin typeface="Verdana"/>
                <a:cs typeface="Verdana"/>
              </a:rPr>
              <a:t>Тренажер</a:t>
            </a:r>
            <a:r>
              <a:rPr sz="1500" spc="-204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290" dirty="0">
                <a:solidFill>
                  <a:srgbClr val="001F5F"/>
                </a:solidFill>
                <a:latin typeface="Verdana"/>
                <a:cs typeface="Verdana"/>
              </a:rPr>
              <a:t>по</a:t>
            </a:r>
            <a:r>
              <a:rPr sz="1500" spc="-19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310" dirty="0">
                <a:solidFill>
                  <a:srgbClr val="001F5F"/>
                </a:solidFill>
                <a:latin typeface="Verdana"/>
                <a:cs typeface="Verdana"/>
              </a:rPr>
              <a:t>прохождению</a:t>
            </a:r>
            <a:r>
              <a:rPr sz="1500" spc="-19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290" dirty="0">
                <a:solidFill>
                  <a:srgbClr val="001F5F"/>
                </a:solidFill>
                <a:latin typeface="Verdana"/>
                <a:cs typeface="Verdana"/>
              </a:rPr>
              <a:t>экзаменов</a:t>
            </a:r>
            <a:r>
              <a:rPr sz="1500" spc="-19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b="1" spc="-345" dirty="0">
                <a:solidFill>
                  <a:srgbClr val="001F5F"/>
                </a:solidFill>
                <a:latin typeface="Tahoma"/>
                <a:cs typeface="Tahoma"/>
              </a:rPr>
              <a:t>в</a:t>
            </a:r>
            <a:r>
              <a:rPr sz="1500" b="1" spc="500" dirty="0">
                <a:solidFill>
                  <a:srgbClr val="001F5F"/>
                </a:solidFill>
                <a:latin typeface="Tahoma"/>
                <a:cs typeface="Tahoma"/>
              </a:rPr>
              <a:t> 	</a:t>
            </a:r>
            <a:r>
              <a:rPr sz="1500" b="1" spc="-305" dirty="0">
                <a:solidFill>
                  <a:srgbClr val="001F5F"/>
                </a:solidFill>
                <a:latin typeface="Tahoma"/>
                <a:cs typeface="Tahoma"/>
              </a:rPr>
              <a:t>компьютерной</a:t>
            </a:r>
            <a:r>
              <a:rPr sz="1500" b="1" spc="-14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500" b="1" spc="-320" dirty="0">
                <a:solidFill>
                  <a:srgbClr val="001F5F"/>
                </a:solidFill>
                <a:latin typeface="Tahoma"/>
                <a:cs typeface="Tahoma"/>
              </a:rPr>
              <a:t>форме</a:t>
            </a:r>
            <a:r>
              <a:rPr sz="1500" b="1" spc="25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500" b="1" spc="-215" dirty="0">
                <a:solidFill>
                  <a:srgbClr val="001F5F"/>
                </a:solidFill>
                <a:latin typeface="Tahoma"/>
                <a:cs typeface="Tahoma"/>
              </a:rPr>
              <a:t>-</a:t>
            </a:r>
            <a:r>
              <a:rPr sz="1500" b="1" spc="-2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500" b="1" spc="-300" dirty="0">
                <a:solidFill>
                  <a:srgbClr val="001F5F"/>
                </a:solidFill>
                <a:latin typeface="Tahoma"/>
                <a:cs typeface="Tahoma"/>
              </a:rPr>
              <a:t>физика,</a:t>
            </a:r>
            <a:r>
              <a:rPr sz="1500" b="1" spc="-20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500" b="1" spc="-310" dirty="0">
                <a:solidFill>
                  <a:srgbClr val="001F5F"/>
                </a:solidFill>
                <a:latin typeface="Tahoma"/>
                <a:cs typeface="Tahoma"/>
              </a:rPr>
              <a:t>информатика,</a:t>
            </a:r>
            <a:r>
              <a:rPr sz="1500" b="1" spc="500" dirty="0">
                <a:solidFill>
                  <a:srgbClr val="001F5F"/>
                </a:solidFill>
                <a:latin typeface="Tahoma"/>
                <a:cs typeface="Tahoma"/>
              </a:rPr>
              <a:t> 	</a:t>
            </a:r>
            <a:r>
              <a:rPr sz="1500" b="1" spc="-295" dirty="0">
                <a:solidFill>
                  <a:srgbClr val="001F5F"/>
                </a:solidFill>
                <a:latin typeface="Tahoma"/>
                <a:cs typeface="Tahoma"/>
              </a:rPr>
              <a:t>география,</a:t>
            </a:r>
            <a:r>
              <a:rPr sz="1500" b="1" spc="-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500" b="1" spc="-295" dirty="0">
                <a:solidFill>
                  <a:srgbClr val="001F5F"/>
                </a:solidFill>
                <a:latin typeface="Tahoma"/>
                <a:cs typeface="Tahoma"/>
              </a:rPr>
              <a:t>иностранные</a:t>
            </a:r>
            <a:r>
              <a:rPr sz="1500" b="1" spc="-1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500" b="1" spc="-285" dirty="0">
                <a:solidFill>
                  <a:srgbClr val="001F5F"/>
                </a:solidFill>
                <a:latin typeface="Tahoma"/>
                <a:cs typeface="Tahoma"/>
              </a:rPr>
              <a:t>языки,</a:t>
            </a:r>
            <a:r>
              <a:rPr sz="1500" b="1" spc="-18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500" b="1" spc="-280" dirty="0">
                <a:solidFill>
                  <a:srgbClr val="001F5F"/>
                </a:solidFill>
                <a:latin typeface="Tahoma"/>
                <a:cs typeface="Tahoma"/>
              </a:rPr>
              <a:t>история,</a:t>
            </a:r>
            <a:r>
              <a:rPr sz="1500" b="1" spc="500" dirty="0">
                <a:solidFill>
                  <a:srgbClr val="001F5F"/>
                </a:solidFill>
                <a:latin typeface="Tahoma"/>
                <a:cs typeface="Tahoma"/>
              </a:rPr>
              <a:t> 	</a:t>
            </a:r>
            <a:r>
              <a:rPr sz="1500" b="1" spc="-300" dirty="0">
                <a:solidFill>
                  <a:srgbClr val="001F5F"/>
                </a:solidFill>
                <a:latin typeface="Tahoma"/>
                <a:cs typeface="Tahoma"/>
              </a:rPr>
              <a:t>биология</a:t>
            </a:r>
            <a:endParaRPr sz="1500">
              <a:latin typeface="Tahoma"/>
              <a:cs typeface="Tahoma"/>
            </a:endParaRPr>
          </a:p>
          <a:p>
            <a:pPr marL="184785" marR="624840">
              <a:lnSpc>
                <a:spcPts val="1620"/>
              </a:lnSpc>
              <a:spcBef>
                <a:spcPts val="1645"/>
              </a:spcBef>
            </a:pPr>
            <a:r>
              <a:rPr sz="1500" spc="-340" dirty="0">
                <a:solidFill>
                  <a:srgbClr val="001F5F"/>
                </a:solidFill>
                <a:latin typeface="Verdana"/>
                <a:cs typeface="Verdana"/>
              </a:rPr>
              <a:t>Ссылка</a:t>
            </a:r>
            <a:r>
              <a:rPr sz="1500" spc="-2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310" dirty="0">
                <a:solidFill>
                  <a:srgbClr val="001F5F"/>
                </a:solidFill>
                <a:latin typeface="Verdana"/>
                <a:cs typeface="Verdana"/>
              </a:rPr>
              <a:t>на</a:t>
            </a:r>
            <a:r>
              <a:rPr sz="1500" spc="-19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300" dirty="0">
                <a:solidFill>
                  <a:srgbClr val="001F5F"/>
                </a:solidFill>
                <a:latin typeface="Verdana"/>
                <a:cs typeface="Verdana"/>
              </a:rPr>
              <a:t>демонстрационную</a:t>
            </a:r>
            <a:r>
              <a:rPr sz="1500" spc="-17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320" dirty="0">
                <a:solidFill>
                  <a:srgbClr val="001F5F"/>
                </a:solidFill>
                <a:latin typeface="Verdana"/>
                <a:cs typeface="Verdana"/>
              </a:rPr>
              <a:t>версию </a:t>
            </a:r>
            <a:r>
              <a:rPr sz="1500" spc="-305" dirty="0">
                <a:solidFill>
                  <a:srgbClr val="001F5F"/>
                </a:solidFill>
                <a:latin typeface="Verdana"/>
                <a:cs typeface="Verdana"/>
              </a:rPr>
              <a:t>прохождения</a:t>
            </a:r>
            <a:r>
              <a:rPr sz="1500" spc="-19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290" dirty="0">
                <a:solidFill>
                  <a:srgbClr val="001F5F"/>
                </a:solidFill>
                <a:latin typeface="Verdana"/>
                <a:cs typeface="Verdana"/>
              </a:rPr>
              <a:t>экзамена</a:t>
            </a:r>
            <a:r>
              <a:rPr sz="1500" spc="-2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285" dirty="0">
                <a:solidFill>
                  <a:srgbClr val="001F5F"/>
                </a:solidFill>
                <a:latin typeface="Verdana"/>
                <a:cs typeface="Verdana"/>
              </a:rPr>
              <a:t>в</a:t>
            </a:r>
            <a:r>
              <a:rPr sz="1500" spc="-19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spc="-315" dirty="0">
                <a:solidFill>
                  <a:srgbClr val="001F5F"/>
                </a:solidFill>
                <a:latin typeface="Verdana"/>
                <a:cs typeface="Verdana"/>
              </a:rPr>
              <a:t>компьютерной форме</a:t>
            </a:r>
            <a:r>
              <a:rPr sz="1500" spc="-2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1500" u="sng" spc="-29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Verdana"/>
                <a:cs typeface="Verdana"/>
                <a:hlinkClick r:id="rId5"/>
              </a:rPr>
              <a:t>https://kogesimulator.mcko.ru/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6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100" y="196418"/>
            <a:ext cx="7025030" cy="594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1625">
              <a:lnSpc>
                <a:spcPts val="2395"/>
              </a:lnSpc>
              <a:spcBef>
                <a:spcPts val="100"/>
              </a:spcBef>
            </a:pPr>
            <a:r>
              <a:rPr sz="1200" spc="-415" dirty="0">
                <a:latin typeface="Yu Gothic" pitchFamily="34" charset="-128"/>
                <a:ea typeface="Yu Gothic" pitchFamily="34" charset="-128"/>
                <a:cs typeface="Tahoma"/>
              </a:rPr>
              <a:t>Тренировочные</a:t>
            </a:r>
            <a:r>
              <a:rPr sz="1200" spc="-180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1200" spc="-400" dirty="0">
                <a:latin typeface="Yu Gothic" pitchFamily="34" charset="-128"/>
                <a:ea typeface="Yu Gothic" pitchFamily="34" charset="-128"/>
                <a:cs typeface="Tahoma"/>
              </a:rPr>
              <a:t>мероприятия</a:t>
            </a:r>
            <a:r>
              <a:rPr sz="1200" spc="-165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1200" spc="-409" dirty="0">
                <a:latin typeface="Yu Gothic" pitchFamily="34" charset="-128"/>
                <a:ea typeface="Yu Gothic" pitchFamily="34" charset="-128"/>
                <a:cs typeface="Tahoma"/>
              </a:rPr>
              <a:t>в</a:t>
            </a:r>
            <a:r>
              <a:rPr sz="1200" spc="-190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1200" spc="-430" dirty="0">
                <a:latin typeface="Yu Gothic" pitchFamily="34" charset="-128"/>
                <a:ea typeface="Yu Gothic" pitchFamily="34" charset="-128"/>
                <a:cs typeface="Tahoma"/>
              </a:rPr>
              <a:t>формате</a:t>
            </a:r>
            <a:r>
              <a:rPr sz="1200" spc="-204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1200" spc="-420" dirty="0">
                <a:latin typeface="Yu Gothic" pitchFamily="34" charset="-128"/>
                <a:ea typeface="Yu Gothic" pitchFamily="34" charset="-128"/>
                <a:cs typeface="Tahoma"/>
              </a:rPr>
              <a:t>ОГЭ</a:t>
            </a:r>
            <a:r>
              <a:rPr sz="1200" spc="-215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1200" spc="-420" dirty="0">
                <a:latin typeface="Yu Gothic" pitchFamily="34" charset="-128"/>
                <a:ea typeface="Yu Gothic" pitchFamily="34" charset="-128"/>
                <a:cs typeface="Tahoma"/>
              </a:rPr>
              <a:t>на</a:t>
            </a:r>
            <a:r>
              <a:rPr sz="1200" spc="-195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1200" spc="-370" dirty="0">
                <a:latin typeface="Yu Gothic" pitchFamily="34" charset="-128"/>
                <a:ea typeface="Yu Gothic" pitchFamily="34" charset="-128"/>
                <a:cs typeface="Tahoma"/>
              </a:rPr>
              <a:t>базе</a:t>
            </a:r>
            <a:r>
              <a:rPr sz="1200" spc="-190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1200" spc="-480" dirty="0">
                <a:latin typeface="Yu Gothic" pitchFamily="34" charset="-128"/>
                <a:ea typeface="Yu Gothic" pitchFamily="34" charset="-128"/>
                <a:cs typeface="Tahoma"/>
              </a:rPr>
              <a:t>ППЭ</a:t>
            </a:r>
            <a:r>
              <a:rPr sz="1200" spc="-215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1200" spc="-380" dirty="0">
                <a:latin typeface="Yu Gothic" pitchFamily="34" charset="-128"/>
                <a:ea typeface="Yu Gothic" pitchFamily="34" charset="-128"/>
                <a:cs typeface="Tahoma"/>
              </a:rPr>
              <a:t>с</a:t>
            </a:r>
            <a:r>
              <a:rPr sz="1200" spc="-240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1200" spc="-409" dirty="0">
                <a:latin typeface="Yu Gothic" pitchFamily="34" charset="-128"/>
                <a:ea typeface="Yu Gothic" pitchFamily="34" charset="-128"/>
                <a:cs typeface="Tahoma"/>
              </a:rPr>
              <a:t>участием</a:t>
            </a:r>
          </a:p>
          <a:p>
            <a:pPr marL="301625">
              <a:lnSpc>
                <a:spcPts val="2395"/>
              </a:lnSpc>
            </a:pPr>
            <a:r>
              <a:rPr sz="1200" spc="-440" dirty="0">
                <a:latin typeface="Yu Gothic" pitchFamily="34" charset="-128"/>
                <a:ea typeface="Yu Gothic" pitchFamily="34" charset="-128"/>
                <a:cs typeface="Tahoma"/>
              </a:rPr>
              <a:t>обучающихся</a:t>
            </a:r>
            <a:r>
              <a:rPr sz="1200" spc="-160" dirty="0"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1200" spc="-400" dirty="0">
                <a:latin typeface="Yu Gothic" pitchFamily="34" charset="-128"/>
                <a:ea typeface="Yu Gothic" pitchFamily="34" charset="-128"/>
                <a:cs typeface="Tahoma"/>
              </a:rPr>
              <a:t>(проект)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46303" y="1522857"/>
            <a:ext cx="505714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469900" algn="l"/>
              </a:tabLst>
            </a:pP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14</a:t>
            </a:r>
            <a:r>
              <a:rPr sz="14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февраля</a:t>
            </a:r>
            <a:r>
              <a:rPr sz="1400" b="1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2026</a:t>
            </a:r>
            <a:r>
              <a:rPr sz="1400" b="1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–</a:t>
            </a:r>
            <a:r>
              <a:rPr sz="1400" b="1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математика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469900" algn="l"/>
              </a:tabLst>
            </a:pP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11</a:t>
            </a:r>
            <a:r>
              <a:rPr sz="14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апреля</a:t>
            </a:r>
            <a:r>
              <a:rPr sz="14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2026 –</a:t>
            </a:r>
            <a:r>
              <a:rPr sz="1400" b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информатика</a:t>
            </a:r>
            <a:r>
              <a:rPr sz="1400" b="1" u="sng" spc="-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(в</a:t>
            </a:r>
            <a:r>
              <a:rPr sz="14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компьютерной</a:t>
            </a:r>
            <a:r>
              <a:rPr sz="1400" b="1" u="sng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форме)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001F5F"/>
              </a:buClr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 MT"/>
              <a:buChar char="•"/>
              <a:tabLst>
                <a:tab pos="469900" algn="l"/>
              </a:tabLst>
            </a:pP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25</a:t>
            </a:r>
            <a:r>
              <a:rPr sz="1400" b="1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апреля</a:t>
            </a:r>
            <a:r>
              <a:rPr sz="1400" b="1" u="sng" spc="-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2026</a:t>
            </a:r>
            <a:r>
              <a:rPr sz="14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–</a:t>
            </a:r>
            <a:r>
              <a:rPr sz="1400" b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биология,</a:t>
            </a:r>
            <a:r>
              <a:rPr sz="1400" b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история</a:t>
            </a:r>
            <a:r>
              <a:rPr sz="1400" b="1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(в</a:t>
            </a:r>
            <a:r>
              <a:rPr sz="1400" b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письменной</a:t>
            </a:r>
            <a:r>
              <a:rPr sz="1400" b="1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форме)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6971" y="4161231"/>
            <a:ext cx="48621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При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себе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иметь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паспорт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Процедура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проведения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соответствует</a:t>
            </a:r>
            <a:r>
              <a:rPr sz="14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Порядку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проведения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ОГЭ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658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Формы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проведения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экзаменов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26044" y="992060"/>
            <a:ext cx="2781300" cy="2933065"/>
            <a:chOff x="1626044" y="992060"/>
            <a:chExt cx="2781300" cy="2933065"/>
          </a:xfrm>
        </p:grpSpPr>
        <p:sp>
          <p:nvSpPr>
            <p:cNvPr id="4" name="object 4"/>
            <p:cNvSpPr/>
            <p:nvPr/>
          </p:nvSpPr>
          <p:spPr>
            <a:xfrm>
              <a:off x="4363974" y="3612641"/>
              <a:ext cx="37465" cy="307340"/>
            </a:xfrm>
            <a:custGeom>
              <a:avLst/>
              <a:gdLst/>
              <a:ahLst/>
              <a:cxnLst/>
              <a:rect l="l" t="t" r="r" b="b"/>
              <a:pathLst>
                <a:path w="37464" h="307339">
                  <a:moveTo>
                    <a:pt x="37084" y="0"/>
                  </a:moveTo>
                  <a:lnTo>
                    <a:pt x="37084" y="171958"/>
                  </a:lnTo>
                  <a:lnTo>
                    <a:pt x="0" y="171958"/>
                  </a:lnTo>
                  <a:lnTo>
                    <a:pt x="0" y="306781"/>
                  </a:lnTo>
                </a:path>
              </a:pathLst>
            </a:custGeom>
            <a:ln w="10795">
              <a:solidFill>
                <a:srgbClr val="B60C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75610" y="2253233"/>
              <a:ext cx="1426210" cy="387985"/>
            </a:xfrm>
            <a:custGeom>
              <a:avLst/>
              <a:gdLst/>
              <a:ahLst/>
              <a:cxnLst/>
              <a:rect l="l" t="t" r="r" b="b"/>
              <a:pathLst>
                <a:path w="1426210" h="387985">
                  <a:moveTo>
                    <a:pt x="0" y="0"/>
                  </a:moveTo>
                  <a:lnTo>
                    <a:pt x="0" y="252857"/>
                  </a:lnTo>
                  <a:lnTo>
                    <a:pt x="1425955" y="252857"/>
                  </a:lnTo>
                  <a:lnTo>
                    <a:pt x="1425955" y="387731"/>
                  </a:lnTo>
                </a:path>
              </a:pathLst>
            </a:custGeom>
            <a:ln w="10794">
              <a:solidFill>
                <a:srgbClr val="9F09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31442" y="3601974"/>
              <a:ext cx="13970" cy="245745"/>
            </a:xfrm>
            <a:custGeom>
              <a:avLst/>
              <a:gdLst/>
              <a:ahLst/>
              <a:cxnLst/>
              <a:rect l="l" t="t" r="r" b="b"/>
              <a:pathLst>
                <a:path w="13969" h="245745">
                  <a:moveTo>
                    <a:pt x="0" y="0"/>
                  </a:moveTo>
                  <a:lnTo>
                    <a:pt x="0" y="110489"/>
                  </a:lnTo>
                  <a:lnTo>
                    <a:pt x="13588" y="110489"/>
                  </a:lnTo>
                  <a:lnTo>
                    <a:pt x="13588" y="245363"/>
                  </a:lnTo>
                </a:path>
              </a:pathLst>
            </a:custGeom>
            <a:ln w="10795">
              <a:solidFill>
                <a:srgbClr val="B60C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31442" y="2253233"/>
              <a:ext cx="1343660" cy="387985"/>
            </a:xfrm>
            <a:custGeom>
              <a:avLst/>
              <a:gdLst/>
              <a:ahLst/>
              <a:cxnLst/>
              <a:rect l="l" t="t" r="r" b="b"/>
              <a:pathLst>
                <a:path w="1343660" h="387985">
                  <a:moveTo>
                    <a:pt x="1343533" y="0"/>
                  </a:moveTo>
                  <a:lnTo>
                    <a:pt x="1343533" y="252857"/>
                  </a:lnTo>
                  <a:lnTo>
                    <a:pt x="0" y="252857"/>
                  </a:lnTo>
                  <a:lnTo>
                    <a:pt x="0" y="387731"/>
                  </a:lnTo>
                </a:path>
              </a:pathLst>
            </a:custGeom>
            <a:ln w="10795">
              <a:solidFill>
                <a:srgbClr val="9F09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86890" y="997457"/>
              <a:ext cx="2377440" cy="1256030"/>
            </a:xfrm>
            <a:custGeom>
              <a:avLst/>
              <a:gdLst/>
              <a:ahLst/>
              <a:cxnLst/>
              <a:rect l="l" t="t" r="r" b="b"/>
              <a:pathLst>
                <a:path w="2377440" h="1256030">
                  <a:moveTo>
                    <a:pt x="2251837" y="0"/>
                  </a:moveTo>
                  <a:lnTo>
                    <a:pt x="125603" y="0"/>
                  </a:lnTo>
                  <a:lnTo>
                    <a:pt x="76723" y="9874"/>
                  </a:lnTo>
                  <a:lnTo>
                    <a:pt x="36798" y="36798"/>
                  </a:lnTo>
                  <a:lnTo>
                    <a:pt x="9874" y="76723"/>
                  </a:lnTo>
                  <a:lnTo>
                    <a:pt x="0" y="125602"/>
                  </a:lnTo>
                  <a:lnTo>
                    <a:pt x="0" y="1130172"/>
                  </a:lnTo>
                  <a:lnTo>
                    <a:pt x="9874" y="1179052"/>
                  </a:lnTo>
                  <a:lnTo>
                    <a:pt x="36798" y="1218977"/>
                  </a:lnTo>
                  <a:lnTo>
                    <a:pt x="76723" y="1245901"/>
                  </a:lnTo>
                  <a:lnTo>
                    <a:pt x="125603" y="1255775"/>
                  </a:lnTo>
                  <a:lnTo>
                    <a:pt x="2251837" y="1255775"/>
                  </a:lnTo>
                  <a:lnTo>
                    <a:pt x="2300716" y="1245901"/>
                  </a:lnTo>
                  <a:lnTo>
                    <a:pt x="2340641" y="1218977"/>
                  </a:lnTo>
                  <a:lnTo>
                    <a:pt x="2367565" y="1179052"/>
                  </a:lnTo>
                  <a:lnTo>
                    <a:pt x="2377440" y="1130172"/>
                  </a:lnTo>
                  <a:lnTo>
                    <a:pt x="2377440" y="125602"/>
                  </a:lnTo>
                  <a:lnTo>
                    <a:pt x="2367565" y="76723"/>
                  </a:lnTo>
                  <a:lnTo>
                    <a:pt x="2340641" y="36798"/>
                  </a:lnTo>
                  <a:lnTo>
                    <a:pt x="2300716" y="9874"/>
                  </a:lnTo>
                  <a:lnTo>
                    <a:pt x="2251837" y="0"/>
                  </a:lnTo>
                  <a:close/>
                </a:path>
              </a:pathLst>
            </a:custGeom>
            <a:solidFill>
              <a:srgbClr val="0057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86890" y="997457"/>
              <a:ext cx="2377440" cy="1256030"/>
            </a:xfrm>
            <a:custGeom>
              <a:avLst/>
              <a:gdLst/>
              <a:ahLst/>
              <a:cxnLst/>
              <a:rect l="l" t="t" r="r" b="b"/>
              <a:pathLst>
                <a:path w="2377440" h="1256030">
                  <a:moveTo>
                    <a:pt x="0" y="125602"/>
                  </a:moveTo>
                  <a:lnTo>
                    <a:pt x="9874" y="76723"/>
                  </a:lnTo>
                  <a:lnTo>
                    <a:pt x="36798" y="36798"/>
                  </a:lnTo>
                  <a:lnTo>
                    <a:pt x="76723" y="9874"/>
                  </a:lnTo>
                  <a:lnTo>
                    <a:pt x="125603" y="0"/>
                  </a:lnTo>
                  <a:lnTo>
                    <a:pt x="2251837" y="0"/>
                  </a:lnTo>
                  <a:lnTo>
                    <a:pt x="2300716" y="9874"/>
                  </a:lnTo>
                  <a:lnTo>
                    <a:pt x="2340641" y="36798"/>
                  </a:lnTo>
                  <a:lnTo>
                    <a:pt x="2367565" y="76723"/>
                  </a:lnTo>
                  <a:lnTo>
                    <a:pt x="2377440" y="125602"/>
                  </a:lnTo>
                  <a:lnTo>
                    <a:pt x="2377440" y="1130172"/>
                  </a:lnTo>
                  <a:lnTo>
                    <a:pt x="2367565" y="1179052"/>
                  </a:lnTo>
                  <a:lnTo>
                    <a:pt x="2340641" y="1218977"/>
                  </a:lnTo>
                  <a:lnTo>
                    <a:pt x="2300716" y="1245901"/>
                  </a:lnTo>
                  <a:lnTo>
                    <a:pt x="2251837" y="1255775"/>
                  </a:lnTo>
                  <a:lnTo>
                    <a:pt x="125603" y="1255775"/>
                  </a:lnTo>
                  <a:lnTo>
                    <a:pt x="76723" y="1245901"/>
                  </a:lnTo>
                  <a:lnTo>
                    <a:pt x="36798" y="1218977"/>
                  </a:lnTo>
                  <a:lnTo>
                    <a:pt x="9874" y="1179052"/>
                  </a:lnTo>
                  <a:lnTo>
                    <a:pt x="0" y="1130172"/>
                  </a:lnTo>
                  <a:lnTo>
                    <a:pt x="0" y="125602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48434" y="1151381"/>
              <a:ext cx="2377440" cy="1256030"/>
            </a:xfrm>
            <a:custGeom>
              <a:avLst/>
              <a:gdLst/>
              <a:ahLst/>
              <a:cxnLst/>
              <a:rect l="l" t="t" r="r" b="b"/>
              <a:pathLst>
                <a:path w="2377440" h="1256030">
                  <a:moveTo>
                    <a:pt x="2251837" y="0"/>
                  </a:moveTo>
                  <a:lnTo>
                    <a:pt x="125603" y="0"/>
                  </a:lnTo>
                  <a:lnTo>
                    <a:pt x="76723" y="9874"/>
                  </a:lnTo>
                  <a:lnTo>
                    <a:pt x="36798" y="36798"/>
                  </a:lnTo>
                  <a:lnTo>
                    <a:pt x="9874" y="76723"/>
                  </a:lnTo>
                  <a:lnTo>
                    <a:pt x="0" y="125602"/>
                  </a:lnTo>
                  <a:lnTo>
                    <a:pt x="0" y="1130172"/>
                  </a:lnTo>
                  <a:lnTo>
                    <a:pt x="9874" y="1179052"/>
                  </a:lnTo>
                  <a:lnTo>
                    <a:pt x="36798" y="1218977"/>
                  </a:lnTo>
                  <a:lnTo>
                    <a:pt x="76723" y="1245901"/>
                  </a:lnTo>
                  <a:lnTo>
                    <a:pt x="125603" y="1255775"/>
                  </a:lnTo>
                  <a:lnTo>
                    <a:pt x="2251837" y="1255775"/>
                  </a:lnTo>
                  <a:lnTo>
                    <a:pt x="2300716" y="1245901"/>
                  </a:lnTo>
                  <a:lnTo>
                    <a:pt x="2340641" y="1218977"/>
                  </a:lnTo>
                  <a:lnTo>
                    <a:pt x="2367565" y="1179052"/>
                  </a:lnTo>
                  <a:lnTo>
                    <a:pt x="2377440" y="1130172"/>
                  </a:lnTo>
                  <a:lnTo>
                    <a:pt x="2377440" y="125602"/>
                  </a:lnTo>
                  <a:lnTo>
                    <a:pt x="2367565" y="76723"/>
                  </a:lnTo>
                  <a:lnTo>
                    <a:pt x="2340641" y="36798"/>
                  </a:lnTo>
                  <a:lnTo>
                    <a:pt x="2300716" y="9874"/>
                  </a:lnTo>
                  <a:lnTo>
                    <a:pt x="225183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48434" y="1151381"/>
              <a:ext cx="2377440" cy="1256030"/>
            </a:xfrm>
            <a:custGeom>
              <a:avLst/>
              <a:gdLst/>
              <a:ahLst/>
              <a:cxnLst/>
              <a:rect l="l" t="t" r="r" b="b"/>
              <a:pathLst>
                <a:path w="2377440" h="1256030">
                  <a:moveTo>
                    <a:pt x="0" y="125602"/>
                  </a:moveTo>
                  <a:lnTo>
                    <a:pt x="9874" y="76723"/>
                  </a:lnTo>
                  <a:lnTo>
                    <a:pt x="36798" y="36798"/>
                  </a:lnTo>
                  <a:lnTo>
                    <a:pt x="76723" y="9874"/>
                  </a:lnTo>
                  <a:lnTo>
                    <a:pt x="125603" y="0"/>
                  </a:lnTo>
                  <a:lnTo>
                    <a:pt x="2251837" y="0"/>
                  </a:lnTo>
                  <a:lnTo>
                    <a:pt x="2300716" y="9874"/>
                  </a:lnTo>
                  <a:lnTo>
                    <a:pt x="2340641" y="36798"/>
                  </a:lnTo>
                  <a:lnTo>
                    <a:pt x="2367565" y="76723"/>
                  </a:lnTo>
                  <a:lnTo>
                    <a:pt x="2377440" y="125602"/>
                  </a:lnTo>
                  <a:lnTo>
                    <a:pt x="2377440" y="1130172"/>
                  </a:lnTo>
                  <a:lnTo>
                    <a:pt x="2367565" y="1179052"/>
                  </a:lnTo>
                  <a:lnTo>
                    <a:pt x="2340641" y="1218977"/>
                  </a:lnTo>
                  <a:lnTo>
                    <a:pt x="2300716" y="1245901"/>
                  </a:lnTo>
                  <a:lnTo>
                    <a:pt x="2251837" y="1255775"/>
                  </a:lnTo>
                  <a:lnTo>
                    <a:pt x="125603" y="1255775"/>
                  </a:lnTo>
                  <a:lnTo>
                    <a:pt x="76723" y="1245901"/>
                  </a:lnTo>
                  <a:lnTo>
                    <a:pt x="36798" y="1218977"/>
                  </a:lnTo>
                  <a:lnTo>
                    <a:pt x="9874" y="1179052"/>
                  </a:lnTo>
                  <a:lnTo>
                    <a:pt x="0" y="1130172"/>
                  </a:lnTo>
                  <a:lnTo>
                    <a:pt x="0" y="125602"/>
                  </a:lnTo>
                  <a:close/>
                </a:path>
              </a:pathLst>
            </a:custGeom>
            <a:ln w="10794">
              <a:solidFill>
                <a:srgbClr val="C80E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771648" y="1624329"/>
            <a:ext cx="7302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ГИА</a:t>
            </a:r>
            <a:r>
              <a:rPr sz="16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16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9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99224" y="2634932"/>
            <a:ext cx="2627630" cy="1125220"/>
            <a:chOff x="399224" y="2634932"/>
            <a:chExt cx="2627630" cy="1125220"/>
          </a:xfrm>
        </p:grpSpPr>
        <p:sp>
          <p:nvSpPr>
            <p:cNvPr id="14" name="object 14"/>
            <p:cNvSpPr/>
            <p:nvPr/>
          </p:nvSpPr>
          <p:spPr>
            <a:xfrm>
              <a:off x="404621" y="2640330"/>
              <a:ext cx="2455545" cy="962025"/>
            </a:xfrm>
            <a:custGeom>
              <a:avLst/>
              <a:gdLst/>
              <a:ahLst/>
              <a:cxnLst/>
              <a:rect l="l" t="t" r="r" b="b"/>
              <a:pathLst>
                <a:path w="2455545" h="962025">
                  <a:moveTo>
                    <a:pt x="2359025" y="0"/>
                  </a:moveTo>
                  <a:lnTo>
                    <a:pt x="96164" y="0"/>
                  </a:lnTo>
                  <a:lnTo>
                    <a:pt x="58732" y="7556"/>
                  </a:lnTo>
                  <a:lnTo>
                    <a:pt x="28165" y="28162"/>
                  </a:lnTo>
                  <a:lnTo>
                    <a:pt x="7556" y="58721"/>
                  </a:lnTo>
                  <a:lnTo>
                    <a:pt x="0" y="96138"/>
                  </a:lnTo>
                  <a:lnTo>
                    <a:pt x="0" y="865505"/>
                  </a:lnTo>
                  <a:lnTo>
                    <a:pt x="7556" y="902922"/>
                  </a:lnTo>
                  <a:lnTo>
                    <a:pt x="28165" y="933481"/>
                  </a:lnTo>
                  <a:lnTo>
                    <a:pt x="58732" y="954087"/>
                  </a:lnTo>
                  <a:lnTo>
                    <a:pt x="96164" y="961644"/>
                  </a:lnTo>
                  <a:lnTo>
                    <a:pt x="2359025" y="961644"/>
                  </a:lnTo>
                  <a:lnTo>
                    <a:pt x="2396442" y="954087"/>
                  </a:lnTo>
                  <a:lnTo>
                    <a:pt x="2427001" y="933481"/>
                  </a:lnTo>
                  <a:lnTo>
                    <a:pt x="2447607" y="902922"/>
                  </a:lnTo>
                  <a:lnTo>
                    <a:pt x="2455164" y="865505"/>
                  </a:lnTo>
                  <a:lnTo>
                    <a:pt x="2455164" y="96138"/>
                  </a:lnTo>
                  <a:lnTo>
                    <a:pt x="2447607" y="58721"/>
                  </a:lnTo>
                  <a:lnTo>
                    <a:pt x="2427001" y="28162"/>
                  </a:lnTo>
                  <a:lnTo>
                    <a:pt x="2396442" y="7556"/>
                  </a:lnTo>
                  <a:lnTo>
                    <a:pt x="2359025" y="0"/>
                  </a:lnTo>
                  <a:close/>
                </a:path>
              </a:pathLst>
            </a:custGeom>
            <a:solidFill>
              <a:srgbClr val="616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4621" y="2640330"/>
              <a:ext cx="2455545" cy="962025"/>
            </a:xfrm>
            <a:custGeom>
              <a:avLst/>
              <a:gdLst/>
              <a:ahLst/>
              <a:cxnLst/>
              <a:rect l="l" t="t" r="r" b="b"/>
              <a:pathLst>
                <a:path w="2455545" h="962025">
                  <a:moveTo>
                    <a:pt x="0" y="96138"/>
                  </a:moveTo>
                  <a:lnTo>
                    <a:pt x="7556" y="58721"/>
                  </a:lnTo>
                  <a:lnTo>
                    <a:pt x="28165" y="28162"/>
                  </a:lnTo>
                  <a:lnTo>
                    <a:pt x="58732" y="7556"/>
                  </a:lnTo>
                  <a:lnTo>
                    <a:pt x="96164" y="0"/>
                  </a:lnTo>
                  <a:lnTo>
                    <a:pt x="2359025" y="0"/>
                  </a:lnTo>
                  <a:lnTo>
                    <a:pt x="2396442" y="7556"/>
                  </a:lnTo>
                  <a:lnTo>
                    <a:pt x="2427001" y="28162"/>
                  </a:lnTo>
                  <a:lnTo>
                    <a:pt x="2447607" y="58721"/>
                  </a:lnTo>
                  <a:lnTo>
                    <a:pt x="2455164" y="96138"/>
                  </a:lnTo>
                  <a:lnTo>
                    <a:pt x="2455164" y="865505"/>
                  </a:lnTo>
                  <a:lnTo>
                    <a:pt x="2447607" y="902922"/>
                  </a:lnTo>
                  <a:lnTo>
                    <a:pt x="2427001" y="933481"/>
                  </a:lnTo>
                  <a:lnTo>
                    <a:pt x="2396442" y="954087"/>
                  </a:lnTo>
                  <a:lnTo>
                    <a:pt x="2359025" y="961644"/>
                  </a:lnTo>
                  <a:lnTo>
                    <a:pt x="96164" y="961644"/>
                  </a:lnTo>
                  <a:lnTo>
                    <a:pt x="58732" y="954087"/>
                  </a:lnTo>
                  <a:lnTo>
                    <a:pt x="28165" y="933481"/>
                  </a:lnTo>
                  <a:lnTo>
                    <a:pt x="7556" y="902922"/>
                  </a:lnTo>
                  <a:lnTo>
                    <a:pt x="0" y="865505"/>
                  </a:lnTo>
                  <a:lnTo>
                    <a:pt x="0" y="96138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66165" y="2794254"/>
              <a:ext cx="2455545" cy="960119"/>
            </a:xfrm>
            <a:custGeom>
              <a:avLst/>
              <a:gdLst/>
              <a:ahLst/>
              <a:cxnLst/>
              <a:rect l="l" t="t" r="r" b="b"/>
              <a:pathLst>
                <a:path w="2455545" h="960120">
                  <a:moveTo>
                    <a:pt x="2359152" y="0"/>
                  </a:moveTo>
                  <a:lnTo>
                    <a:pt x="96012" y="0"/>
                  </a:lnTo>
                  <a:lnTo>
                    <a:pt x="58641" y="7536"/>
                  </a:lnTo>
                  <a:lnTo>
                    <a:pt x="28122" y="28098"/>
                  </a:lnTo>
                  <a:lnTo>
                    <a:pt x="7545" y="58614"/>
                  </a:lnTo>
                  <a:lnTo>
                    <a:pt x="0" y="96012"/>
                  </a:lnTo>
                  <a:lnTo>
                    <a:pt x="0" y="864107"/>
                  </a:lnTo>
                  <a:lnTo>
                    <a:pt x="7545" y="901505"/>
                  </a:lnTo>
                  <a:lnTo>
                    <a:pt x="28122" y="932021"/>
                  </a:lnTo>
                  <a:lnTo>
                    <a:pt x="58641" y="952583"/>
                  </a:lnTo>
                  <a:lnTo>
                    <a:pt x="96012" y="960119"/>
                  </a:lnTo>
                  <a:lnTo>
                    <a:pt x="2359152" y="960119"/>
                  </a:lnTo>
                  <a:lnTo>
                    <a:pt x="2396549" y="952583"/>
                  </a:lnTo>
                  <a:lnTo>
                    <a:pt x="2427065" y="932021"/>
                  </a:lnTo>
                  <a:lnTo>
                    <a:pt x="2447627" y="901505"/>
                  </a:lnTo>
                  <a:lnTo>
                    <a:pt x="2455164" y="864107"/>
                  </a:lnTo>
                  <a:lnTo>
                    <a:pt x="2455164" y="96012"/>
                  </a:lnTo>
                  <a:lnTo>
                    <a:pt x="2447627" y="58614"/>
                  </a:lnTo>
                  <a:lnTo>
                    <a:pt x="2427065" y="28098"/>
                  </a:lnTo>
                  <a:lnTo>
                    <a:pt x="2396549" y="7536"/>
                  </a:lnTo>
                  <a:lnTo>
                    <a:pt x="235915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66165" y="2794254"/>
              <a:ext cx="2455545" cy="960119"/>
            </a:xfrm>
            <a:custGeom>
              <a:avLst/>
              <a:gdLst/>
              <a:ahLst/>
              <a:cxnLst/>
              <a:rect l="l" t="t" r="r" b="b"/>
              <a:pathLst>
                <a:path w="2455545" h="960120">
                  <a:moveTo>
                    <a:pt x="0" y="96012"/>
                  </a:moveTo>
                  <a:lnTo>
                    <a:pt x="7545" y="58614"/>
                  </a:lnTo>
                  <a:lnTo>
                    <a:pt x="28122" y="28098"/>
                  </a:lnTo>
                  <a:lnTo>
                    <a:pt x="58641" y="7536"/>
                  </a:lnTo>
                  <a:lnTo>
                    <a:pt x="96012" y="0"/>
                  </a:lnTo>
                  <a:lnTo>
                    <a:pt x="2359152" y="0"/>
                  </a:lnTo>
                  <a:lnTo>
                    <a:pt x="2396549" y="7536"/>
                  </a:lnTo>
                  <a:lnTo>
                    <a:pt x="2427065" y="28098"/>
                  </a:lnTo>
                  <a:lnTo>
                    <a:pt x="2447627" y="58614"/>
                  </a:lnTo>
                  <a:lnTo>
                    <a:pt x="2455164" y="96012"/>
                  </a:lnTo>
                  <a:lnTo>
                    <a:pt x="2455164" y="864107"/>
                  </a:lnTo>
                  <a:lnTo>
                    <a:pt x="2447627" y="901505"/>
                  </a:lnTo>
                  <a:lnTo>
                    <a:pt x="2427065" y="932021"/>
                  </a:lnTo>
                  <a:lnTo>
                    <a:pt x="2396549" y="952583"/>
                  </a:lnTo>
                  <a:lnTo>
                    <a:pt x="2359152" y="960119"/>
                  </a:lnTo>
                  <a:lnTo>
                    <a:pt x="96012" y="960119"/>
                  </a:lnTo>
                  <a:lnTo>
                    <a:pt x="58641" y="952583"/>
                  </a:lnTo>
                  <a:lnTo>
                    <a:pt x="28122" y="932021"/>
                  </a:lnTo>
                  <a:lnTo>
                    <a:pt x="7545" y="901505"/>
                  </a:lnTo>
                  <a:lnTo>
                    <a:pt x="0" y="864107"/>
                  </a:lnTo>
                  <a:lnTo>
                    <a:pt x="0" y="96012"/>
                  </a:lnTo>
                  <a:close/>
                </a:path>
              </a:pathLst>
            </a:custGeom>
            <a:ln w="10795">
              <a:solidFill>
                <a:srgbClr val="C80E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90143" y="2820670"/>
            <a:ext cx="2006600" cy="857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224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Основной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070"/>
              </a:lnSpc>
            </a:pP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государственный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230"/>
              </a:lnSpc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экзамен</a:t>
            </a:r>
            <a:r>
              <a:rPr sz="20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(ОГЭ)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912812" y="3841940"/>
            <a:ext cx="1628139" cy="1088390"/>
            <a:chOff x="912812" y="3841940"/>
            <a:chExt cx="1628139" cy="1088390"/>
          </a:xfrm>
        </p:grpSpPr>
        <p:sp>
          <p:nvSpPr>
            <p:cNvPr id="20" name="object 20"/>
            <p:cNvSpPr/>
            <p:nvPr/>
          </p:nvSpPr>
          <p:spPr>
            <a:xfrm>
              <a:off x="918210" y="3847338"/>
              <a:ext cx="1455420" cy="923925"/>
            </a:xfrm>
            <a:custGeom>
              <a:avLst/>
              <a:gdLst/>
              <a:ahLst/>
              <a:cxnLst/>
              <a:rect l="l" t="t" r="r" b="b"/>
              <a:pathLst>
                <a:path w="1455420" h="923925">
                  <a:moveTo>
                    <a:pt x="1363091" y="0"/>
                  </a:moveTo>
                  <a:lnTo>
                    <a:pt x="92354" y="0"/>
                  </a:lnTo>
                  <a:lnTo>
                    <a:pt x="56407" y="7258"/>
                  </a:lnTo>
                  <a:lnTo>
                    <a:pt x="27050" y="27051"/>
                  </a:lnTo>
                  <a:lnTo>
                    <a:pt x="7258" y="56407"/>
                  </a:lnTo>
                  <a:lnTo>
                    <a:pt x="0" y="92354"/>
                  </a:lnTo>
                  <a:lnTo>
                    <a:pt x="0" y="831189"/>
                  </a:lnTo>
                  <a:lnTo>
                    <a:pt x="7258" y="867136"/>
                  </a:lnTo>
                  <a:lnTo>
                    <a:pt x="27051" y="896493"/>
                  </a:lnTo>
                  <a:lnTo>
                    <a:pt x="56407" y="916285"/>
                  </a:lnTo>
                  <a:lnTo>
                    <a:pt x="92354" y="923544"/>
                  </a:lnTo>
                  <a:lnTo>
                    <a:pt x="1363091" y="923544"/>
                  </a:lnTo>
                  <a:lnTo>
                    <a:pt x="1399002" y="916285"/>
                  </a:lnTo>
                  <a:lnTo>
                    <a:pt x="1428353" y="896493"/>
                  </a:lnTo>
                  <a:lnTo>
                    <a:pt x="1448155" y="867136"/>
                  </a:lnTo>
                  <a:lnTo>
                    <a:pt x="1455420" y="831189"/>
                  </a:lnTo>
                  <a:lnTo>
                    <a:pt x="1455420" y="92354"/>
                  </a:lnTo>
                  <a:lnTo>
                    <a:pt x="1448155" y="56407"/>
                  </a:lnTo>
                  <a:lnTo>
                    <a:pt x="1428353" y="27050"/>
                  </a:lnTo>
                  <a:lnTo>
                    <a:pt x="1399002" y="7258"/>
                  </a:lnTo>
                  <a:lnTo>
                    <a:pt x="1363091" y="0"/>
                  </a:lnTo>
                  <a:close/>
                </a:path>
              </a:pathLst>
            </a:custGeom>
            <a:solidFill>
              <a:srgbClr val="C80E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18210" y="3847338"/>
              <a:ext cx="1455420" cy="923925"/>
            </a:xfrm>
            <a:custGeom>
              <a:avLst/>
              <a:gdLst/>
              <a:ahLst/>
              <a:cxnLst/>
              <a:rect l="l" t="t" r="r" b="b"/>
              <a:pathLst>
                <a:path w="1455420" h="923925">
                  <a:moveTo>
                    <a:pt x="0" y="92354"/>
                  </a:moveTo>
                  <a:lnTo>
                    <a:pt x="7258" y="56407"/>
                  </a:lnTo>
                  <a:lnTo>
                    <a:pt x="27050" y="27051"/>
                  </a:lnTo>
                  <a:lnTo>
                    <a:pt x="56407" y="7258"/>
                  </a:lnTo>
                  <a:lnTo>
                    <a:pt x="92354" y="0"/>
                  </a:lnTo>
                  <a:lnTo>
                    <a:pt x="1363091" y="0"/>
                  </a:lnTo>
                  <a:lnTo>
                    <a:pt x="1399002" y="7258"/>
                  </a:lnTo>
                  <a:lnTo>
                    <a:pt x="1428353" y="27050"/>
                  </a:lnTo>
                  <a:lnTo>
                    <a:pt x="1448155" y="56407"/>
                  </a:lnTo>
                  <a:lnTo>
                    <a:pt x="1455420" y="92354"/>
                  </a:lnTo>
                  <a:lnTo>
                    <a:pt x="1455420" y="831189"/>
                  </a:lnTo>
                  <a:lnTo>
                    <a:pt x="1448155" y="867136"/>
                  </a:lnTo>
                  <a:lnTo>
                    <a:pt x="1428353" y="896493"/>
                  </a:lnTo>
                  <a:lnTo>
                    <a:pt x="1399002" y="916285"/>
                  </a:lnTo>
                  <a:lnTo>
                    <a:pt x="1363091" y="923544"/>
                  </a:lnTo>
                  <a:lnTo>
                    <a:pt x="92354" y="923544"/>
                  </a:lnTo>
                  <a:lnTo>
                    <a:pt x="56407" y="916285"/>
                  </a:lnTo>
                  <a:lnTo>
                    <a:pt x="27051" y="896493"/>
                  </a:lnTo>
                  <a:lnTo>
                    <a:pt x="7258" y="867136"/>
                  </a:lnTo>
                  <a:lnTo>
                    <a:pt x="0" y="831189"/>
                  </a:lnTo>
                  <a:lnTo>
                    <a:pt x="0" y="92354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9754" y="3999738"/>
              <a:ext cx="1455420" cy="925194"/>
            </a:xfrm>
            <a:custGeom>
              <a:avLst/>
              <a:gdLst/>
              <a:ahLst/>
              <a:cxnLst/>
              <a:rect l="l" t="t" r="r" b="b"/>
              <a:pathLst>
                <a:path w="1455420" h="925195">
                  <a:moveTo>
                    <a:pt x="1362964" y="0"/>
                  </a:moveTo>
                  <a:lnTo>
                    <a:pt x="92506" y="0"/>
                  </a:lnTo>
                  <a:lnTo>
                    <a:pt x="56498" y="7269"/>
                  </a:lnTo>
                  <a:lnTo>
                    <a:pt x="27093" y="27093"/>
                  </a:lnTo>
                  <a:lnTo>
                    <a:pt x="7269" y="56498"/>
                  </a:lnTo>
                  <a:lnTo>
                    <a:pt x="0" y="92506"/>
                  </a:lnTo>
                  <a:lnTo>
                    <a:pt x="0" y="832561"/>
                  </a:lnTo>
                  <a:lnTo>
                    <a:pt x="7269" y="868569"/>
                  </a:lnTo>
                  <a:lnTo>
                    <a:pt x="27093" y="897974"/>
                  </a:lnTo>
                  <a:lnTo>
                    <a:pt x="56498" y="917798"/>
                  </a:lnTo>
                  <a:lnTo>
                    <a:pt x="92506" y="925068"/>
                  </a:lnTo>
                  <a:lnTo>
                    <a:pt x="1362964" y="925068"/>
                  </a:lnTo>
                  <a:lnTo>
                    <a:pt x="1398948" y="917798"/>
                  </a:lnTo>
                  <a:lnTo>
                    <a:pt x="1428337" y="897974"/>
                  </a:lnTo>
                  <a:lnTo>
                    <a:pt x="1448153" y="868569"/>
                  </a:lnTo>
                  <a:lnTo>
                    <a:pt x="1455420" y="832561"/>
                  </a:lnTo>
                  <a:lnTo>
                    <a:pt x="1455420" y="92506"/>
                  </a:lnTo>
                  <a:lnTo>
                    <a:pt x="1448153" y="56498"/>
                  </a:lnTo>
                  <a:lnTo>
                    <a:pt x="1428337" y="27093"/>
                  </a:lnTo>
                  <a:lnTo>
                    <a:pt x="1398948" y="7269"/>
                  </a:lnTo>
                  <a:lnTo>
                    <a:pt x="1362964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79754" y="3999738"/>
              <a:ext cx="1455420" cy="925194"/>
            </a:xfrm>
            <a:custGeom>
              <a:avLst/>
              <a:gdLst/>
              <a:ahLst/>
              <a:cxnLst/>
              <a:rect l="l" t="t" r="r" b="b"/>
              <a:pathLst>
                <a:path w="1455420" h="925195">
                  <a:moveTo>
                    <a:pt x="0" y="92506"/>
                  </a:moveTo>
                  <a:lnTo>
                    <a:pt x="7269" y="56498"/>
                  </a:lnTo>
                  <a:lnTo>
                    <a:pt x="27093" y="27093"/>
                  </a:lnTo>
                  <a:lnTo>
                    <a:pt x="56498" y="7269"/>
                  </a:lnTo>
                  <a:lnTo>
                    <a:pt x="92506" y="0"/>
                  </a:lnTo>
                  <a:lnTo>
                    <a:pt x="1362964" y="0"/>
                  </a:lnTo>
                  <a:lnTo>
                    <a:pt x="1398948" y="7269"/>
                  </a:lnTo>
                  <a:lnTo>
                    <a:pt x="1428337" y="27093"/>
                  </a:lnTo>
                  <a:lnTo>
                    <a:pt x="1448153" y="56498"/>
                  </a:lnTo>
                  <a:lnTo>
                    <a:pt x="1455420" y="92506"/>
                  </a:lnTo>
                  <a:lnTo>
                    <a:pt x="1455420" y="832561"/>
                  </a:lnTo>
                  <a:lnTo>
                    <a:pt x="1448153" y="868569"/>
                  </a:lnTo>
                  <a:lnTo>
                    <a:pt x="1428337" y="897974"/>
                  </a:lnTo>
                  <a:lnTo>
                    <a:pt x="1398948" y="917798"/>
                  </a:lnTo>
                  <a:lnTo>
                    <a:pt x="1362964" y="925068"/>
                  </a:lnTo>
                  <a:lnTo>
                    <a:pt x="92506" y="925068"/>
                  </a:lnTo>
                  <a:lnTo>
                    <a:pt x="56498" y="917798"/>
                  </a:lnTo>
                  <a:lnTo>
                    <a:pt x="27093" y="897974"/>
                  </a:lnTo>
                  <a:lnTo>
                    <a:pt x="7269" y="868569"/>
                  </a:lnTo>
                  <a:lnTo>
                    <a:pt x="0" y="832561"/>
                  </a:lnTo>
                  <a:lnTo>
                    <a:pt x="0" y="92506"/>
                  </a:lnTo>
                  <a:close/>
                </a:path>
              </a:pathLst>
            </a:custGeom>
            <a:ln w="10795">
              <a:solidFill>
                <a:srgbClr val="C80E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166571" y="4050588"/>
            <a:ext cx="1280795" cy="79184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-1270" algn="ctr">
              <a:lnSpc>
                <a:spcPct val="86200"/>
              </a:lnSpc>
              <a:spcBef>
                <a:spcPts val="335"/>
              </a:spcBef>
            </a:pP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Контрольно- измерительные материалы (КИМ)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235388" y="2634932"/>
            <a:ext cx="2494915" cy="1136015"/>
            <a:chOff x="3235388" y="2634932"/>
            <a:chExt cx="2494915" cy="1136015"/>
          </a:xfrm>
        </p:grpSpPr>
        <p:sp>
          <p:nvSpPr>
            <p:cNvPr id="26" name="object 26"/>
            <p:cNvSpPr/>
            <p:nvPr/>
          </p:nvSpPr>
          <p:spPr>
            <a:xfrm>
              <a:off x="3240786" y="2640330"/>
              <a:ext cx="2322830" cy="972819"/>
            </a:xfrm>
            <a:custGeom>
              <a:avLst/>
              <a:gdLst/>
              <a:ahLst/>
              <a:cxnLst/>
              <a:rect l="l" t="t" r="r" b="b"/>
              <a:pathLst>
                <a:path w="2322829" h="972820">
                  <a:moveTo>
                    <a:pt x="2225293" y="0"/>
                  </a:moveTo>
                  <a:lnTo>
                    <a:pt x="97281" y="0"/>
                  </a:lnTo>
                  <a:lnTo>
                    <a:pt x="59418" y="7645"/>
                  </a:lnTo>
                  <a:lnTo>
                    <a:pt x="28495" y="28495"/>
                  </a:lnTo>
                  <a:lnTo>
                    <a:pt x="7645" y="59418"/>
                  </a:lnTo>
                  <a:lnTo>
                    <a:pt x="0" y="97281"/>
                  </a:lnTo>
                  <a:lnTo>
                    <a:pt x="0" y="875030"/>
                  </a:lnTo>
                  <a:lnTo>
                    <a:pt x="7645" y="912893"/>
                  </a:lnTo>
                  <a:lnTo>
                    <a:pt x="28495" y="943816"/>
                  </a:lnTo>
                  <a:lnTo>
                    <a:pt x="59418" y="964666"/>
                  </a:lnTo>
                  <a:lnTo>
                    <a:pt x="97281" y="972311"/>
                  </a:lnTo>
                  <a:lnTo>
                    <a:pt x="2225293" y="972311"/>
                  </a:lnTo>
                  <a:lnTo>
                    <a:pt x="2263157" y="964666"/>
                  </a:lnTo>
                  <a:lnTo>
                    <a:pt x="2294080" y="943816"/>
                  </a:lnTo>
                  <a:lnTo>
                    <a:pt x="2314930" y="912893"/>
                  </a:lnTo>
                  <a:lnTo>
                    <a:pt x="2322576" y="875030"/>
                  </a:lnTo>
                  <a:lnTo>
                    <a:pt x="2322576" y="97281"/>
                  </a:lnTo>
                  <a:lnTo>
                    <a:pt x="2314930" y="59418"/>
                  </a:lnTo>
                  <a:lnTo>
                    <a:pt x="2294080" y="28495"/>
                  </a:lnTo>
                  <a:lnTo>
                    <a:pt x="2263157" y="7645"/>
                  </a:lnTo>
                  <a:lnTo>
                    <a:pt x="2225293" y="0"/>
                  </a:lnTo>
                  <a:close/>
                </a:path>
              </a:pathLst>
            </a:custGeom>
            <a:solidFill>
              <a:srgbClr val="616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240786" y="2640330"/>
              <a:ext cx="2322830" cy="972819"/>
            </a:xfrm>
            <a:custGeom>
              <a:avLst/>
              <a:gdLst/>
              <a:ahLst/>
              <a:cxnLst/>
              <a:rect l="l" t="t" r="r" b="b"/>
              <a:pathLst>
                <a:path w="2322829" h="972820">
                  <a:moveTo>
                    <a:pt x="0" y="97281"/>
                  </a:moveTo>
                  <a:lnTo>
                    <a:pt x="7645" y="59418"/>
                  </a:lnTo>
                  <a:lnTo>
                    <a:pt x="28495" y="28495"/>
                  </a:lnTo>
                  <a:lnTo>
                    <a:pt x="59418" y="7645"/>
                  </a:lnTo>
                  <a:lnTo>
                    <a:pt x="97281" y="0"/>
                  </a:lnTo>
                  <a:lnTo>
                    <a:pt x="2225293" y="0"/>
                  </a:lnTo>
                  <a:lnTo>
                    <a:pt x="2263157" y="7645"/>
                  </a:lnTo>
                  <a:lnTo>
                    <a:pt x="2294080" y="28495"/>
                  </a:lnTo>
                  <a:lnTo>
                    <a:pt x="2314930" y="59418"/>
                  </a:lnTo>
                  <a:lnTo>
                    <a:pt x="2322576" y="97281"/>
                  </a:lnTo>
                  <a:lnTo>
                    <a:pt x="2322576" y="875030"/>
                  </a:lnTo>
                  <a:lnTo>
                    <a:pt x="2314930" y="912893"/>
                  </a:lnTo>
                  <a:lnTo>
                    <a:pt x="2294080" y="943816"/>
                  </a:lnTo>
                  <a:lnTo>
                    <a:pt x="2263157" y="964666"/>
                  </a:lnTo>
                  <a:lnTo>
                    <a:pt x="2225293" y="972311"/>
                  </a:lnTo>
                  <a:lnTo>
                    <a:pt x="97281" y="972311"/>
                  </a:lnTo>
                  <a:lnTo>
                    <a:pt x="59418" y="964666"/>
                  </a:lnTo>
                  <a:lnTo>
                    <a:pt x="28495" y="943816"/>
                  </a:lnTo>
                  <a:lnTo>
                    <a:pt x="7645" y="912893"/>
                  </a:lnTo>
                  <a:lnTo>
                    <a:pt x="0" y="875030"/>
                  </a:lnTo>
                  <a:lnTo>
                    <a:pt x="0" y="97281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402330" y="2794254"/>
              <a:ext cx="2322830" cy="970915"/>
            </a:xfrm>
            <a:custGeom>
              <a:avLst/>
              <a:gdLst/>
              <a:ahLst/>
              <a:cxnLst/>
              <a:rect l="l" t="t" r="r" b="b"/>
              <a:pathLst>
                <a:path w="2322829" h="970914">
                  <a:moveTo>
                    <a:pt x="2225548" y="0"/>
                  </a:moveTo>
                  <a:lnTo>
                    <a:pt x="97028" y="0"/>
                  </a:lnTo>
                  <a:lnTo>
                    <a:pt x="59257" y="7623"/>
                  </a:lnTo>
                  <a:lnTo>
                    <a:pt x="28416" y="28416"/>
                  </a:lnTo>
                  <a:lnTo>
                    <a:pt x="7623" y="59257"/>
                  </a:lnTo>
                  <a:lnTo>
                    <a:pt x="0" y="97027"/>
                  </a:lnTo>
                  <a:lnTo>
                    <a:pt x="0" y="873759"/>
                  </a:lnTo>
                  <a:lnTo>
                    <a:pt x="7623" y="911530"/>
                  </a:lnTo>
                  <a:lnTo>
                    <a:pt x="28416" y="942371"/>
                  </a:lnTo>
                  <a:lnTo>
                    <a:pt x="59257" y="963164"/>
                  </a:lnTo>
                  <a:lnTo>
                    <a:pt x="97028" y="970787"/>
                  </a:lnTo>
                  <a:lnTo>
                    <a:pt x="2225548" y="970787"/>
                  </a:lnTo>
                  <a:lnTo>
                    <a:pt x="2263318" y="963164"/>
                  </a:lnTo>
                  <a:lnTo>
                    <a:pt x="2294159" y="942371"/>
                  </a:lnTo>
                  <a:lnTo>
                    <a:pt x="2314952" y="911530"/>
                  </a:lnTo>
                  <a:lnTo>
                    <a:pt x="2322576" y="873759"/>
                  </a:lnTo>
                  <a:lnTo>
                    <a:pt x="2322576" y="97027"/>
                  </a:lnTo>
                  <a:lnTo>
                    <a:pt x="2314952" y="59257"/>
                  </a:lnTo>
                  <a:lnTo>
                    <a:pt x="2294159" y="28416"/>
                  </a:lnTo>
                  <a:lnTo>
                    <a:pt x="2263318" y="7623"/>
                  </a:lnTo>
                  <a:lnTo>
                    <a:pt x="222554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402330" y="2794254"/>
              <a:ext cx="2322830" cy="970915"/>
            </a:xfrm>
            <a:custGeom>
              <a:avLst/>
              <a:gdLst/>
              <a:ahLst/>
              <a:cxnLst/>
              <a:rect l="l" t="t" r="r" b="b"/>
              <a:pathLst>
                <a:path w="2322829" h="970914">
                  <a:moveTo>
                    <a:pt x="0" y="97027"/>
                  </a:moveTo>
                  <a:lnTo>
                    <a:pt x="7623" y="59257"/>
                  </a:lnTo>
                  <a:lnTo>
                    <a:pt x="28416" y="28416"/>
                  </a:lnTo>
                  <a:lnTo>
                    <a:pt x="59257" y="7623"/>
                  </a:lnTo>
                  <a:lnTo>
                    <a:pt x="97028" y="0"/>
                  </a:lnTo>
                  <a:lnTo>
                    <a:pt x="2225548" y="0"/>
                  </a:lnTo>
                  <a:lnTo>
                    <a:pt x="2263318" y="7623"/>
                  </a:lnTo>
                  <a:lnTo>
                    <a:pt x="2294159" y="28416"/>
                  </a:lnTo>
                  <a:lnTo>
                    <a:pt x="2314952" y="59257"/>
                  </a:lnTo>
                  <a:lnTo>
                    <a:pt x="2322576" y="97027"/>
                  </a:lnTo>
                  <a:lnTo>
                    <a:pt x="2322576" y="873759"/>
                  </a:lnTo>
                  <a:lnTo>
                    <a:pt x="2314952" y="911530"/>
                  </a:lnTo>
                  <a:lnTo>
                    <a:pt x="2294159" y="942371"/>
                  </a:lnTo>
                  <a:lnTo>
                    <a:pt x="2263318" y="963164"/>
                  </a:lnTo>
                  <a:lnTo>
                    <a:pt x="2225548" y="970787"/>
                  </a:lnTo>
                  <a:lnTo>
                    <a:pt x="97028" y="970787"/>
                  </a:lnTo>
                  <a:lnTo>
                    <a:pt x="59257" y="963164"/>
                  </a:lnTo>
                  <a:lnTo>
                    <a:pt x="28416" y="942371"/>
                  </a:lnTo>
                  <a:lnTo>
                    <a:pt x="7623" y="911530"/>
                  </a:lnTo>
                  <a:lnTo>
                    <a:pt x="0" y="873759"/>
                  </a:lnTo>
                  <a:lnTo>
                    <a:pt x="0" y="97027"/>
                  </a:lnTo>
                  <a:close/>
                </a:path>
              </a:pathLst>
            </a:custGeom>
            <a:ln w="10795">
              <a:solidFill>
                <a:srgbClr val="C80E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544315" y="2825572"/>
            <a:ext cx="2037714" cy="85788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065" marR="5080" algn="ctr">
              <a:lnSpc>
                <a:spcPct val="86300"/>
              </a:lnSpc>
              <a:spcBef>
                <a:spcPts val="434"/>
              </a:spcBef>
            </a:pP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Государственный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выпускной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экзамен</a:t>
            </a:r>
            <a:r>
              <a:rPr sz="20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(ГВЭ)*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631628" y="3913568"/>
            <a:ext cx="1628139" cy="1088390"/>
            <a:chOff x="3631628" y="3913568"/>
            <a:chExt cx="1628139" cy="1088390"/>
          </a:xfrm>
        </p:grpSpPr>
        <p:sp>
          <p:nvSpPr>
            <p:cNvPr id="32" name="object 32"/>
            <p:cNvSpPr/>
            <p:nvPr/>
          </p:nvSpPr>
          <p:spPr>
            <a:xfrm>
              <a:off x="3637025" y="3918965"/>
              <a:ext cx="1455420" cy="925194"/>
            </a:xfrm>
            <a:custGeom>
              <a:avLst/>
              <a:gdLst/>
              <a:ahLst/>
              <a:cxnLst/>
              <a:rect l="l" t="t" r="r" b="b"/>
              <a:pathLst>
                <a:path w="1455420" h="925195">
                  <a:moveTo>
                    <a:pt x="1362964" y="0"/>
                  </a:moveTo>
                  <a:lnTo>
                    <a:pt x="92456" y="0"/>
                  </a:lnTo>
                  <a:lnTo>
                    <a:pt x="56471" y="7269"/>
                  </a:lnTo>
                  <a:lnTo>
                    <a:pt x="27082" y="27093"/>
                  </a:lnTo>
                  <a:lnTo>
                    <a:pt x="7266" y="56498"/>
                  </a:lnTo>
                  <a:lnTo>
                    <a:pt x="0" y="92506"/>
                  </a:lnTo>
                  <a:lnTo>
                    <a:pt x="0" y="832561"/>
                  </a:lnTo>
                  <a:lnTo>
                    <a:pt x="7266" y="868569"/>
                  </a:lnTo>
                  <a:lnTo>
                    <a:pt x="27082" y="897974"/>
                  </a:lnTo>
                  <a:lnTo>
                    <a:pt x="56471" y="917798"/>
                  </a:lnTo>
                  <a:lnTo>
                    <a:pt x="92456" y="925068"/>
                  </a:lnTo>
                  <a:lnTo>
                    <a:pt x="1362964" y="925068"/>
                  </a:lnTo>
                  <a:lnTo>
                    <a:pt x="1398948" y="917798"/>
                  </a:lnTo>
                  <a:lnTo>
                    <a:pt x="1428337" y="897974"/>
                  </a:lnTo>
                  <a:lnTo>
                    <a:pt x="1448153" y="868569"/>
                  </a:lnTo>
                  <a:lnTo>
                    <a:pt x="1455420" y="832561"/>
                  </a:lnTo>
                  <a:lnTo>
                    <a:pt x="1455420" y="92506"/>
                  </a:lnTo>
                  <a:lnTo>
                    <a:pt x="1448153" y="56498"/>
                  </a:lnTo>
                  <a:lnTo>
                    <a:pt x="1428337" y="27093"/>
                  </a:lnTo>
                  <a:lnTo>
                    <a:pt x="1398948" y="7269"/>
                  </a:lnTo>
                  <a:lnTo>
                    <a:pt x="1362964" y="0"/>
                  </a:lnTo>
                  <a:close/>
                </a:path>
              </a:pathLst>
            </a:custGeom>
            <a:solidFill>
              <a:srgbClr val="C80E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637025" y="3918965"/>
              <a:ext cx="1455420" cy="925194"/>
            </a:xfrm>
            <a:custGeom>
              <a:avLst/>
              <a:gdLst/>
              <a:ahLst/>
              <a:cxnLst/>
              <a:rect l="l" t="t" r="r" b="b"/>
              <a:pathLst>
                <a:path w="1455420" h="925195">
                  <a:moveTo>
                    <a:pt x="0" y="92506"/>
                  </a:moveTo>
                  <a:lnTo>
                    <a:pt x="7266" y="56498"/>
                  </a:lnTo>
                  <a:lnTo>
                    <a:pt x="27082" y="27093"/>
                  </a:lnTo>
                  <a:lnTo>
                    <a:pt x="56471" y="7269"/>
                  </a:lnTo>
                  <a:lnTo>
                    <a:pt x="92456" y="0"/>
                  </a:lnTo>
                  <a:lnTo>
                    <a:pt x="1362964" y="0"/>
                  </a:lnTo>
                  <a:lnTo>
                    <a:pt x="1398948" y="7269"/>
                  </a:lnTo>
                  <a:lnTo>
                    <a:pt x="1428337" y="27093"/>
                  </a:lnTo>
                  <a:lnTo>
                    <a:pt x="1448153" y="56498"/>
                  </a:lnTo>
                  <a:lnTo>
                    <a:pt x="1455420" y="92506"/>
                  </a:lnTo>
                  <a:lnTo>
                    <a:pt x="1455420" y="832561"/>
                  </a:lnTo>
                  <a:lnTo>
                    <a:pt x="1448153" y="868569"/>
                  </a:lnTo>
                  <a:lnTo>
                    <a:pt x="1428337" y="897974"/>
                  </a:lnTo>
                  <a:lnTo>
                    <a:pt x="1398948" y="917798"/>
                  </a:lnTo>
                  <a:lnTo>
                    <a:pt x="1362964" y="925068"/>
                  </a:lnTo>
                  <a:lnTo>
                    <a:pt x="92456" y="925068"/>
                  </a:lnTo>
                  <a:lnTo>
                    <a:pt x="56471" y="917798"/>
                  </a:lnTo>
                  <a:lnTo>
                    <a:pt x="27082" y="897974"/>
                  </a:lnTo>
                  <a:lnTo>
                    <a:pt x="7266" y="868569"/>
                  </a:lnTo>
                  <a:lnTo>
                    <a:pt x="0" y="832561"/>
                  </a:lnTo>
                  <a:lnTo>
                    <a:pt x="0" y="92506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798569" y="4072889"/>
              <a:ext cx="1455420" cy="923925"/>
            </a:xfrm>
            <a:custGeom>
              <a:avLst/>
              <a:gdLst/>
              <a:ahLst/>
              <a:cxnLst/>
              <a:rect l="l" t="t" r="r" b="b"/>
              <a:pathLst>
                <a:path w="1455420" h="923925">
                  <a:moveTo>
                    <a:pt x="1363090" y="0"/>
                  </a:moveTo>
                  <a:lnTo>
                    <a:pt x="92328" y="0"/>
                  </a:lnTo>
                  <a:lnTo>
                    <a:pt x="56417" y="7258"/>
                  </a:lnTo>
                  <a:lnTo>
                    <a:pt x="27066" y="27051"/>
                  </a:lnTo>
                  <a:lnTo>
                    <a:pt x="7264" y="56407"/>
                  </a:lnTo>
                  <a:lnTo>
                    <a:pt x="0" y="92354"/>
                  </a:lnTo>
                  <a:lnTo>
                    <a:pt x="0" y="831189"/>
                  </a:lnTo>
                  <a:lnTo>
                    <a:pt x="7264" y="867136"/>
                  </a:lnTo>
                  <a:lnTo>
                    <a:pt x="27066" y="896493"/>
                  </a:lnTo>
                  <a:lnTo>
                    <a:pt x="56417" y="916285"/>
                  </a:lnTo>
                  <a:lnTo>
                    <a:pt x="92328" y="923544"/>
                  </a:lnTo>
                  <a:lnTo>
                    <a:pt x="1363090" y="923544"/>
                  </a:lnTo>
                  <a:lnTo>
                    <a:pt x="1399002" y="916285"/>
                  </a:lnTo>
                  <a:lnTo>
                    <a:pt x="1428353" y="896493"/>
                  </a:lnTo>
                  <a:lnTo>
                    <a:pt x="1448155" y="867136"/>
                  </a:lnTo>
                  <a:lnTo>
                    <a:pt x="1455419" y="831189"/>
                  </a:lnTo>
                  <a:lnTo>
                    <a:pt x="1455419" y="92354"/>
                  </a:lnTo>
                  <a:lnTo>
                    <a:pt x="1448155" y="56407"/>
                  </a:lnTo>
                  <a:lnTo>
                    <a:pt x="1428353" y="27051"/>
                  </a:lnTo>
                  <a:lnTo>
                    <a:pt x="1399002" y="7258"/>
                  </a:lnTo>
                  <a:lnTo>
                    <a:pt x="136309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798569" y="4072889"/>
              <a:ext cx="1455420" cy="923925"/>
            </a:xfrm>
            <a:custGeom>
              <a:avLst/>
              <a:gdLst/>
              <a:ahLst/>
              <a:cxnLst/>
              <a:rect l="l" t="t" r="r" b="b"/>
              <a:pathLst>
                <a:path w="1455420" h="923925">
                  <a:moveTo>
                    <a:pt x="0" y="92354"/>
                  </a:moveTo>
                  <a:lnTo>
                    <a:pt x="7264" y="56407"/>
                  </a:lnTo>
                  <a:lnTo>
                    <a:pt x="27066" y="27051"/>
                  </a:lnTo>
                  <a:lnTo>
                    <a:pt x="56417" y="7258"/>
                  </a:lnTo>
                  <a:lnTo>
                    <a:pt x="92328" y="0"/>
                  </a:lnTo>
                  <a:lnTo>
                    <a:pt x="1363090" y="0"/>
                  </a:lnTo>
                  <a:lnTo>
                    <a:pt x="1399002" y="7258"/>
                  </a:lnTo>
                  <a:lnTo>
                    <a:pt x="1428353" y="27051"/>
                  </a:lnTo>
                  <a:lnTo>
                    <a:pt x="1448155" y="56407"/>
                  </a:lnTo>
                  <a:lnTo>
                    <a:pt x="1455419" y="92354"/>
                  </a:lnTo>
                  <a:lnTo>
                    <a:pt x="1455419" y="831189"/>
                  </a:lnTo>
                  <a:lnTo>
                    <a:pt x="1448155" y="867136"/>
                  </a:lnTo>
                  <a:lnTo>
                    <a:pt x="1428353" y="896493"/>
                  </a:lnTo>
                  <a:lnTo>
                    <a:pt x="1399002" y="916285"/>
                  </a:lnTo>
                  <a:lnTo>
                    <a:pt x="1363090" y="923544"/>
                  </a:lnTo>
                  <a:lnTo>
                    <a:pt x="92328" y="923544"/>
                  </a:lnTo>
                  <a:lnTo>
                    <a:pt x="56417" y="916285"/>
                  </a:lnTo>
                  <a:lnTo>
                    <a:pt x="27066" y="896493"/>
                  </a:lnTo>
                  <a:lnTo>
                    <a:pt x="7264" y="867136"/>
                  </a:lnTo>
                  <a:lnTo>
                    <a:pt x="0" y="831189"/>
                  </a:lnTo>
                  <a:lnTo>
                    <a:pt x="0" y="92354"/>
                  </a:lnTo>
                  <a:close/>
                </a:path>
              </a:pathLst>
            </a:custGeom>
            <a:ln w="10795">
              <a:solidFill>
                <a:srgbClr val="C80E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936238" y="4306620"/>
            <a:ext cx="1180465" cy="4229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56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Тексты,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темы,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ts val="1560"/>
              </a:lnSpc>
            </a:pP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билеты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71118" y="1741618"/>
            <a:ext cx="1752839" cy="1183251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6774560" y="3956710"/>
            <a:ext cx="177292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*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r>
              <a:rPr sz="14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ОВЗ,</a:t>
            </a:r>
            <a:r>
              <a:rPr sz="14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детей-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инвалидов, инвалидов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11"/>
          <p:cNvSpPr/>
          <p:nvPr/>
        </p:nvSpPr>
        <p:spPr>
          <a:xfrm>
            <a:off x="7620000" y="-1"/>
            <a:ext cx="9906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6051" y="211963"/>
            <a:ext cx="6761480" cy="624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95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Документы,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подтверждающие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право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участника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ГИА-9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с</a:t>
            </a:r>
            <a:r>
              <a:rPr sz="14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ограниченными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515"/>
              </a:lnSpc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возможностями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здоровья,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инвалида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или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ребенка-инвалида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на</a:t>
            </a:r>
            <a:r>
              <a:rPr sz="14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организацию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создания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595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условий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специальных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условий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при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проведении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ГИА-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11036" y="1511046"/>
            <a:ext cx="2714625" cy="2708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Внимание!</a:t>
            </a:r>
            <a:r>
              <a:rPr sz="16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Медицинские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заключения,</a:t>
            </a:r>
            <a:r>
              <a:rPr sz="16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справки</a:t>
            </a:r>
            <a:r>
              <a:rPr sz="16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Calibri"/>
                <a:cs typeface="Calibri"/>
              </a:rPr>
              <a:t>из</a:t>
            </a:r>
            <a:endParaRPr sz="1600">
              <a:latin typeface="Calibri"/>
              <a:cs typeface="Calibri"/>
            </a:endParaRPr>
          </a:p>
          <a:p>
            <a:pPr marL="12700" marR="67310">
              <a:lnSpc>
                <a:spcPct val="100000"/>
              </a:lnSpc>
            </a:pP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медицинских</a:t>
            </a:r>
            <a:r>
              <a:rPr sz="16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учреждений,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индивидуальная</a:t>
            </a:r>
            <a:r>
              <a:rPr sz="1600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программа реабилитации,</a:t>
            </a:r>
            <a:r>
              <a:rPr sz="16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рекомендации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6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организации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образовательного</a:t>
            </a:r>
            <a:r>
              <a:rPr sz="16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процесса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001F5F"/>
                </a:solidFill>
                <a:latin typeface="Calibri"/>
                <a:cs typeface="Calibri"/>
              </a:rPr>
              <a:t>НЕ </a:t>
            </a:r>
            <a:r>
              <a:rPr sz="1600" b="1" spc="-10" dirty="0">
                <a:solidFill>
                  <a:srgbClr val="001F5F"/>
                </a:solidFill>
                <a:latin typeface="Calibri"/>
                <a:cs typeface="Calibri"/>
              </a:rPr>
              <a:t>ЯВЛЯЮТСЯ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документами, </a:t>
            </a:r>
            <a:r>
              <a:rPr sz="1600" spc="-25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основании</a:t>
            </a:r>
            <a:r>
              <a:rPr sz="16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которых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производится</a:t>
            </a:r>
            <a:r>
              <a:rPr sz="16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организация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специальных</a:t>
            </a:r>
            <a:r>
              <a:rPr sz="16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условий</a:t>
            </a:r>
            <a:r>
              <a:rPr sz="16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60" y="1014983"/>
            <a:ext cx="4155947" cy="374446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1114" y="3457397"/>
            <a:ext cx="1856739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Использование</a:t>
            </a:r>
            <a:r>
              <a:rPr sz="14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средств</a:t>
            </a:r>
            <a:endParaRPr sz="14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неинвазивного</a:t>
            </a:r>
            <a:endParaRPr sz="1400">
              <a:latin typeface="Calibri"/>
              <a:cs typeface="Calibri"/>
            </a:endParaRPr>
          </a:p>
          <a:p>
            <a:pPr marL="12700" marR="5080" indent="1270" algn="ctr">
              <a:lnSpc>
                <a:spcPct val="100000"/>
              </a:lnSpc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мониторинга</a:t>
            </a:r>
            <a:r>
              <a:rPr sz="14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глюкозы</a:t>
            </a:r>
            <a:r>
              <a:rPr sz="1400" b="1" spc="5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необходимо</a:t>
            </a:r>
            <a:r>
              <a:rPr sz="1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решение </a:t>
            </a:r>
            <a:r>
              <a:rPr sz="1400" b="1" spc="-25" dirty="0">
                <a:solidFill>
                  <a:srgbClr val="001F5F"/>
                </a:solidFill>
                <a:latin typeface="Calibri"/>
                <a:cs typeface="Calibri"/>
              </a:rPr>
              <a:t>ГЭК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2379" y="4819294"/>
            <a:ext cx="6922134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Подробнее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о</a:t>
            </a:r>
            <a:r>
              <a:rPr sz="11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предоставлении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специальных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условий</a:t>
            </a:r>
            <a:r>
              <a:rPr sz="11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1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ГИА</a:t>
            </a:r>
            <a:r>
              <a:rPr sz="11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252525"/>
                </a:solidFill>
                <a:latin typeface="Calibri"/>
                <a:cs typeface="Calibri"/>
              </a:rPr>
              <a:t>-</a:t>
            </a:r>
            <a:r>
              <a:rPr sz="1100" b="1" spc="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100" b="1" u="sng" spc="-10" dirty="0">
                <a:solidFill>
                  <a:srgbClr val="CA0D51"/>
                </a:solidFill>
                <a:uFill>
                  <a:solidFill>
                    <a:srgbClr val="CA0D51"/>
                  </a:solidFill>
                </a:uFill>
                <a:latin typeface="Calibri"/>
                <a:cs typeface="Calibri"/>
                <a:hlinkClick r:id="rId3"/>
              </a:rPr>
              <a:t>http://rcoi.mcko.ru/gia-9-oge-gve/special-conditions/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>
              <a:lnSpc>
                <a:spcPts val="955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8" name="object 11"/>
          <p:cNvSpPr/>
          <p:nvPr/>
        </p:nvSpPr>
        <p:spPr>
          <a:xfrm>
            <a:off x="7620000" y="-1"/>
            <a:ext cx="9906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392379" y="4819294"/>
            <a:ext cx="245681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Расписание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2026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уже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утверждено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>
              <a:lnSpc>
                <a:spcPts val="955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438150"/>
            <a:ext cx="748792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11"/>
          <p:cNvSpPr/>
          <p:nvPr/>
        </p:nvSpPr>
        <p:spPr>
          <a:xfrm>
            <a:off x="75438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6051" y="439292"/>
            <a:ext cx="383214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65" dirty="0">
                <a:solidFill>
                  <a:srgbClr val="FF0000"/>
                </a:solidFill>
                <a:latin typeface="Yu Gothic" pitchFamily="34" charset="-128"/>
                <a:ea typeface="Yu Gothic" pitchFamily="34" charset="-128"/>
                <a:cs typeface="Tahoma"/>
              </a:rPr>
              <a:t>Допуск</a:t>
            </a:r>
            <a:r>
              <a:rPr sz="2400" b="1" spc="-210" dirty="0">
                <a:solidFill>
                  <a:srgbClr val="FF0000"/>
                </a:solidFill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2400" b="1" spc="-480" dirty="0">
                <a:solidFill>
                  <a:srgbClr val="FF0000"/>
                </a:solidFill>
                <a:latin typeface="Yu Gothic" pitchFamily="34" charset="-128"/>
                <a:ea typeface="Yu Gothic" pitchFamily="34" charset="-128"/>
                <a:cs typeface="Tahoma"/>
              </a:rPr>
              <a:t>к</a:t>
            </a:r>
            <a:r>
              <a:rPr sz="2400" b="1" spc="-210" dirty="0">
                <a:solidFill>
                  <a:srgbClr val="FF0000"/>
                </a:solidFill>
                <a:latin typeface="Yu Gothic" pitchFamily="34" charset="-128"/>
                <a:ea typeface="Yu Gothic" pitchFamily="34" charset="-128"/>
                <a:cs typeface="Tahoma"/>
              </a:rPr>
              <a:t> </a:t>
            </a:r>
            <a:r>
              <a:rPr sz="2400" b="1" spc="-515" dirty="0">
                <a:solidFill>
                  <a:srgbClr val="FF0000"/>
                </a:solidFill>
                <a:latin typeface="Yu Gothic" pitchFamily="34" charset="-128"/>
                <a:ea typeface="Yu Gothic" pitchFamily="34" charset="-128"/>
                <a:cs typeface="Tahoma"/>
              </a:rPr>
              <a:t>ГИА</a:t>
            </a:r>
            <a:endParaRPr sz="2400" dirty="0">
              <a:latin typeface="Yu Gothic" pitchFamily="34" charset="-128"/>
              <a:ea typeface="Yu Gothic" pitchFamily="34" charset="-128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>
              <a:lnSpc>
                <a:spcPts val="955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3460496" y="1167841"/>
            <a:ext cx="2441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академической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91758" y="1167841"/>
            <a:ext cx="24288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задолженности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0966" y="2114499"/>
            <a:ext cx="1498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001F5F"/>
                </a:solidFill>
                <a:latin typeface="Arial MT"/>
                <a:cs typeface="Arial MT"/>
              </a:rPr>
              <a:t>•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0966" y="1167841"/>
            <a:ext cx="2644775" cy="178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70585" indent="-857885">
              <a:lnSpc>
                <a:spcPts val="3195"/>
              </a:lnSpc>
              <a:spcBef>
                <a:spcPts val="95"/>
              </a:spcBef>
              <a:buFont typeface="Arial MT"/>
              <a:buChar char="•"/>
              <a:tabLst>
                <a:tab pos="870585" algn="l"/>
              </a:tabLst>
            </a:pP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отсутствие</a:t>
            </a:r>
            <a:endParaRPr sz="2800">
              <a:latin typeface="Calibri"/>
              <a:cs typeface="Calibri"/>
            </a:endParaRPr>
          </a:p>
          <a:p>
            <a:pPr marL="870585">
              <a:lnSpc>
                <a:spcPts val="3195"/>
              </a:lnSpc>
            </a:pP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(5-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9</a:t>
            </a:r>
            <a:r>
              <a:rPr sz="28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класс)</a:t>
            </a:r>
            <a:endParaRPr sz="2800">
              <a:latin typeface="Calibri"/>
              <a:cs typeface="Calibri"/>
            </a:endParaRPr>
          </a:p>
          <a:p>
            <a:pPr marL="870585" marR="5080">
              <a:lnSpc>
                <a:spcPts val="3030"/>
              </a:lnSpc>
              <a:spcBef>
                <a:spcPts val="1445"/>
              </a:spcBef>
            </a:pP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годовые 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предметам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3335" y="2114499"/>
            <a:ext cx="2152015" cy="836294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532130" marR="5080" indent="-520065">
              <a:lnSpc>
                <a:spcPts val="3030"/>
              </a:lnSpc>
              <a:spcBef>
                <a:spcPts val="475"/>
              </a:spcBef>
              <a:tabLst>
                <a:tab pos="1411605" algn="l"/>
                <a:tab pos="1772920" algn="l"/>
              </a:tabLst>
            </a:pP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отметки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		</a:t>
            </a:r>
            <a:r>
              <a:rPr sz="2800" b="1" spc="-25" dirty="0">
                <a:solidFill>
                  <a:srgbClr val="001F5F"/>
                </a:solidFill>
                <a:latin typeface="Calibri"/>
                <a:cs typeface="Calibri"/>
              </a:rPr>
              <a:t>во за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800" b="1" spc="-50" dirty="0">
                <a:solidFill>
                  <a:srgbClr val="001F5F"/>
                </a:solidFill>
                <a:latin typeface="Calibri"/>
                <a:cs typeface="Calibri"/>
              </a:rPr>
              <a:t>9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54141" y="2114499"/>
            <a:ext cx="3165475" cy="836294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 indent="484505">
              <a:lnSpc>
                <a:spcPts val="3030"/>
              </a:lnSpc>
              <a:spcBef>
                <a:spcPts val="475"/>
              </a:spcBef>
              <a:tabLst>
                <a:tab pos="1399540" algn="l"/>
                <a:tab pos="1742439" algn="l"/>
                <a:tab pos="2321560" algn="l"/>
              </a:tabLst>
            </a:pP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всем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		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учебным класс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800" b="1" spc="-25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ниже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9333" y="2883153"/>
            <a:ext cx="32854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удовлетворительных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0966" y="3445890"/>
            <a:ext cx="44538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70585" indent="-85788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870585" algn="l"/>
                <a:tab pos="3241040" algn="l"/>
              </a:tabLst>
            </a:pP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результат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«зачет»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90590" y="3445890"/>
            <a:ext cx="26257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30630" algn="l"/>
              </a:tabLst>
            </a:pPr>
            <a:r>
              <a:rPr sz="2800" b="1" spc="-25" dirty="0">
                <a:solidFill>
                  <a:srgbClr val="001F5F"/>
                </a:solidFill>
                <a:latin typeface="Calibri"/>
                <a:cs typeface="Calibri"/>
              </a:rPr>
              <a:t>за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итоговое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29333" y="3829913"/>
            <a:ext cx="53536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собеседование</a:t>
            </a:r>
            <a:r>
              <a:rPr sz="28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8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русскому</a:t>
            </a:r>
            <a:r>
              <a:rPr sz="28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языку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1"/>
          <p:cNvSpPr/>
          <p:nvPr/>
        </p:nvSpPr>
        <p:spPr>
          <a:xfrm>
            <a:off x="75438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693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5"/>
              </a:spcBef>
            </a:pPr>
            <a:r>
              <a:rPr sz="2000" spc="-395" dirty="0">
                <a:latin typeface="Tahoma"/>
                <a:cs typeface="Tahoma"/>
              </a:rPr>
              <a:t>Сроки</a:t>
            </a:r>
            <a:r>
              <a:rPr sz="2000" spc="-175" dirty="0">
                <a:latin typeface="Tahoma"/>
                <a:cs typeface="Tahoma"/>
              </a:rPr>
              <a:t> </a:t>
            </a:r>
            <a:r>
              <a:rPr sz="2000" spc="-390" dirty="0">
                <a:latin typeface="Tahoma"/>
                <a:cs typeface="Tahoma"/>
              </a:rPr>
              <a:t>подачи</a:t>
            </a:r>
            <a:r>
              <a:rPr sz="2000" spc="-175" dirty="0">
                <a:latin typeface="Tahoma"/>
                <a:cs typeface="Tahoma"/>
              </a:rPr>
              <a:t> </a:t>
            </a:r>
            <a:r>
              <a:rPr sz="2000" spc="-390" dirty="0">
                <a:latin typeface="Tahoma"/>
                <a:cs typeface="Tahoma"/>
              </a:rPr>
              <a:t>заявлений</a:t>
            </a:r>
            <a:r>
              <a:rPr sz="2000" spc="-180" dirty="0">
                <a:latin typeface="Tahoma"/>
                <a:cs typeface="Tahoma"/>
              </a:rPr>
              <a:t> </a:t>
            </a:r>
            <a:r>
              <a:rPr sz="2000" spc="-400" dirty="0">
                <a:latin typeface="Tahoma"/>
                <a:cs typeface="Tahoma"/>
              </a:rPr>
              <a:t>на</a:t>
            </a:r>
            <a:r>
              <a:rPr sz="2000" spc="-215" dirty="0">
                <a:latin typeface="Tahoma"/>
                <a:cs typeface="Tahoma"/>
              </a:rPr>
              <a:t> </a:t>
            </a:r>
            <a:r>
              <a:rPr sz="2000" spc="-375" dirty="0">
                <a:latin typeface="Tahoma"/>
                <a:cs typeface="Tahoma"/>
              </a:rPr>
              <a:t>участие</a:t>
            </a:r>
            <a:r>
              <a:rPr sz="2000" spc="-190" dirty="0">
                <a:latin typeface="Tahoma"/>
                <a:cs typeface="Tahoma"/>
              </a:rPr>
              <a:t> </a:t>
            </a:r>
            <a:r>
              <a:rPr sz="2000" spc="-380" dirty="0">
                <a:latin typeface="Tahoma"/>
                <a:cs typeface="Tahoma"/>
              </a:rPr>
              <a:t>в</a:t>
            </a:r>
            <a:r>
              <a:rPr sz="2000" spc="-175" dirty="0">
                <a:latin typeface="Tahoma"/>
                <a:cs typeface="Tahoma"/>
              </a:rPr>
              <a:t> </a:t>
            </a:r>
            <a:r>
              <a:rPr sz="2000" spc="-430" dirty="0">
                <a:latin typeface="Tahoma"/>
                <a:cs typeface="Tahoma"/>
              </a:rPr>
              <a:t>ГИА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9817" y="1463802"/>
            <a:ext cx="6659880" cy="990600"/>
          </a:xfrm>
          <a:custGeom>
            <a:avLst/>
            <a:gdLst/>
            <a:ahLst/>
            <a:cxnLst/>
            <a:rect l="l" t="t" r="r" b="b"/>
            <a:pathLst>
              <a:path w="6659880" h="990600">
                <a:moveTo>
                  <a:pt x="0" y="990600"/>
                </a:moveTo>
                <a:lnTo>
                  <a:pt x="6659880" y="990600"/>
                </a:lnTo>
                <a:lnTo>
                  <a:pt x="6659880" y="0"/>
                </a:lnTo>
                <a:lnTo>
                  <a:pt x="0" y="0"/>
                </a:lnTo>
                <a:lnTo>
                  <a:pt x="0" y="990600"/>
                </a:lnTo>
                <a:close/>
              </a:path>
            </a:pathLst>
          </a:custGeom>
          <a:ln w="10795">
            <a:solidFill>
              <a:srgbClr val="C80E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32991" y="1780794"/>
            <a:ext cx="5641340" cy="53657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83515" marR="5080" indent="-171450">
              <a:lnSpc>
                <a:spcPts val="1980"/>
              </a:lnSpc>
              <a:spcBef>
                <a:spcPts val="220"/>
              </a:spcBef>
              <a:buFont typeface="Verdana"/>
              <a:buChar char="•"/>
              <a:tabLst>
                <a:tab pos="184785" algn="l"/>
              </a:tabLst>
            </a:pPr>
            <a:r>
              <a:rPr sz="1700" b="1" spc="-335" dirty="0">
                <a:solidFill>
                  <a:srgbClr val="001F5F"/>
                </a:solidFill>
                <a:latin typeface="Tahoma"/>
                <a:cs typeface="Tahoma"/>
              </a:rPr>
              <a:t>Срок</a:t>
            </a:r>
            <a:r>
              <a:rPr sz="1700" b="1" spc="-14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35" dirty="0">
                <a:solidFill>
                  <a:srgbClr val="001F5F"/>
                </a:solidFill>
                <a:latin typeface="Tahoma"/>
                <a:cs typeface="Tahoma"/>
              </a:rPr>
              <a:t>подачи</a:t>
            </a:r>
            <a:r>
              <a:rPr sz="1700" b="1" spc="-14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30" dirty="0">
                <a:solidFill>
                  <a:srgbClr val="001F5F"/>
                </a:solidFill>
                <a:latin typeface="Tahoma"/>
                <a:cs typeface="Tahoma"/>
              </a:rPr>
              <a:t>заявления</a:t>
            </a:r>
            <a:r>
              <a:rPr sz="1700" b="1" spc="-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170" dirty="0">
                <a:solidFill>
                  <a:srgbClr val="001F5F"/>
                </a:solidFill>
                <a:latin typeface="Tahoma"/>
                <a:cs typeface="Tahoma"/>
              </a:rPr>
              <a:t>–</a:t>
            </a:r>
            <a:r>
              <a:rPr sz="1700" b="1" spc="-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10" dirty="0">
                <a:solidFill>
                  <a:srgbClr val="001F5F"/>
                </a:solidFill>
                <a:latin typeface="Tahoma"/>
                <a:cs typeface="Tahoma"/>
              </a:rPr>
              <a:t>с</a:t>
            </a:r>
            <a:r>
              <a:rPr sz="1700" b="1" spc="-16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285" dirty="0">
                <a:solidFill>
                  <a:srgbClr val="001F5F"/>
                </a:solidFill>
                <a:latin typeface="Tahoma"/>
                <a:cs typeface="Tahoma"/>
              </a:rPr>
              <a:t>01</a:t>
            </a:r>
            <a:r>
              <a:rPr sz="1700" b="1" spc="-14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20" dirty="0">
                <a:solidFill>
                  <a:srgbClr val="001F5F"/>
                </a:solidFill>
                <a:latin typeface="Tahoma"/>
                <a:cs typeface="Tahoma"/>
              </a:rPr>
              <a:t>октября</a:t>
            </a:r>
            <a:r>
              <a:rPr sz="1700" b="1" spc="-14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285" dirty="0">
                <a:solidFill>
                  <a:srgbClr val="001F5F"/>
                </a:solidFill>
                <a:latin typeface="Tahoma"/>
                <a:cs typeface="Tahoma"/>
              </a:rPr>
              <a:t>2025</a:t>
            </a:r>
            <a:r>
              <a:rPr sz="1700" b="1" spc="-1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20" dirty="0">
                <a:solidFill>
                  <a:srgbClr val="001F5F"/>
                </a:solidFill>
                <a:latin typeface="Tahoma"/>
                <a:cs typeface="Tahoma"/>
              </a:rPr>
              <a:t>года</a:t>
            </a:r>
            <a:r>
              <a:rPr sz="1700" b="1" spc="-1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05" dirty="0">
                <a:solidFill>
                  <a:srgbClr val="001F5F"/>
                </a:solidFill>
                <a:latin typeface="Tahoma"/>
                <a:cs typeface="Tahoma"/>
              </a:rPr>
              <a:t>до</a:t>
            </a:r>
            <a:r>
              <a:rPr sz="1700" b="1" spc="-1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285" dirty="0">
                <a:solidFill>
                  <a:srgbClr val="001F5F"/>
                </a:solidFill>
                <a:latin typeface="Tahoma"/>
                <a:cs typeface="Tahoma"/>
              </a:rPr>
              <a:t>28</a:t>
            </a:r>
            <a:r>
              <a:rPr sz="1700" b="1" spc="-1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30" dirty="0">
                <a:solidFill>
                  <a:srgbClr val="001F5F"/>
                </a:solidFill>
                <a:latin typeface="Tahoma"/>
                <a:cs typeface="Tahoma"/>
              </a:rPr>
              <a:t>января</a:t>
            </a:r>
            <a:r>
              <a:rPr sz="1700" b="1" spc="-15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05" dirty="0">
                <a:solidFill>
                  <a:srgbClr val="001F5F"/>
                </a:solidFill>
                <a:latin typeface="Tahoma"/>
                <a:cs typeface="Tahoma"/>
              </a:rPr>
              <a:t>2026</a:t>
            </a:r>
            <a:r>
              <a:rPr sz="1700" b="1" spc="500" dirty="0">
                <a:solidFill>
                  <a:srgbClr val="001F5F"/>
                </a:solidFill>
                <a:latin typeface="Tahoma"/>
                <a:cs typeface="Tahoma"/>
              </a:rPr>
              <a:t> 	</a:t>
            </a:r>
            <a:r>
              <a:rPr sz="1700" b="1" spc="-340" dirty="0">
                <a:solidFill>
                  <a:srgbClr val="001F5F"/>
                </a:solidFill>
                <a:latin typeface="Tahoma"/>
                <a:cs typeface="Tahoma"/>
              </a:rPr>
              <a:t>года</a:t>
            </a:r>
            <a:endParaRPr sz="17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56652" y="1206944"/>
            <a:ext cx="4672965" cy="513715"/>
            <a:chOff x="1156652" y="1206944"/>
            <a:chExt cx="4672965" cy="513715"/>
          </a:xfrm>
        </p:grpSpPr>
        <p:sp>
          <p:nvSpPr>
            <p:cNvPr id="6" name="object 6"/>
            <p:cNvSpPr/>
            <p:nvPr/>
          </p:nvSpPr>
          <p:spPr>
            <a:xfrm>
              <a:off x="1162049" y="1212342"/>
              <a:ext cx="4662170" cy="502920"/>
            </a:xfrm>
            <a:custGeom>
              <a:avLst/>
              <a:gdLst/>
              <a:ahLst/>
              <a:cxnLst/>
              <a:rect l="l" t="t" r="r" b="b"/>
              <a:pathLst>
                <a:path w="4662170" h="502919">
                  <a:moveTo>
                    <a:pt x="4578096" y="0"/>
                  </a:moveTo>
                  <a:lnTo>
                    <a:pt x="83819" y="0"/>
                  </a:lnTo>
                  <a:lnTo>
                    <a:pt x="51193" y="6578"/>
                  </a:lnTo>
                  <a:lnTo>
                    <a:pt x="24550" y="24526"/>
                  </a:lnTo>
                  <a:lnTo>
                    <a:pt x="6587" y="51167"/>
                  </a:lnTo>
                  <a:lnTo>
                    <a:pt x="0" y="83820"/>
                  </a:lnTo>
                  <a:lnTo>
                    <a:pt x="0" y="419100"/>
                  </a:lnTo>
                  <a:lnTo>
                    <a:pt x="6587" y="451752"/>
                  </a:lnTo>
                  <a:lnTo>
                    <a:pt x="24550" y="478393"/>
                  </a:lnTo>
                  <a:lnTo>
                    <a:pt x="51193" y="496341"/>
                  </a:lnTo>
                  <a:lnTo>
                    <a:pt x="83819" y="502920"/>
                  </a:lnTo>
                  <a:lnTo>
                    <a:pt x="4578096" y="502920"/>
                  </a:lnTo>
                  <a:lnTo>
                    <a:pt x="4610748" y="496341"/>
                  </a:lnTo>
                  <a:lnTo>
                    <a:pt x="4637389" y="478393"/>
                  </a:lnTo>
                  <a:lnTo>
                    <a:pt x="4655337" y="451752"/>
                  </a:lnTo>
                  <a:lnTo>
                    <a:pt x="4661916" y="419100"/>
                  </a:lnTo>
                  <a:lnTo>
                    <a:pt x="4661916" y="83820"/>
                  </a:lnTo>
                  <a:lnTo>
                    <a:pt x="4655337" y="51167"/>
                  </a:lnTo>
                  <a:lnTo>
                    <a:pt x="4637389" y="24526"/>
                  </a:lnTo>
                  <a:lnTo>
                    <a:pt x="4610748" y="6578"/>
                  </a:lnTo>
                  <a:lnTo>
                    <a:pt x="4578096" y="0"/>
                  </a:lnTo>
                  <a:close/>
                </a:path>
              </a:pathLst>
            </a:custGeom>
            <a:solidFill>
              <a:srgbClr val="C80E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62049" y="1212342"/>
              <a:ext cx="4662170" cy="502920"/>
            </a:xfrm>
            <a:custGeom>
              <a:avLst/>
              <a:gdLst/>
              <a:ahLst/>
              <a:cxnLst/>
              <a:rect l="l" t="t" r="r" b="b"/>
              <a:pathLst>
                <a:path w="4662170" h="502919">
                  <a:moveTo>
                    <a:pt x="0" y="83820"/>
                  </a:moveTo>
                  <a:lnTo>
                    <a:pt x="6587" y="51167"/>
                  </a:lnTo>
                  <a:lnTo>
                    <a:pt x="24550" y="24526"/>
                  </a:lnTo>
                  <a:lnTo>
                    <a:pt x="51193" y="6578"/>
                  </a:lnTo>
                  <a:lnTo>
                    <a:pt x="83819" y="0"/>
                  </a:lnTo>
                  <a:lnTo>
                    <a:pt x="4578096" y="0"/>
                  </a:lnTo>
                  <a:lnTo>
                    <a:pt x="4610748" y="6578"/>
                  </a:lnTo>
                  <a:lnTo>
                    <a:pt x="4637389" y="24526"/>
                  </a:lnTo>
                  <a:lnTo>
                    <a:pt x="4655337" y="51167"/>
                  </a:lnTo>
                  <a:lnTo>
                    <a:pt x="4661916" y="83820"/>
                  </a:lnTo>
                  <a:lnTo>
                    <a:pt x="4661916" y="419100"/>
                  </a:lnTo>
                  <a:lnTo>
                    <a:pt x="4655337" y="451752"/>
                  </a:lnTo>
                  <a:lnTo>
                    <a:pt x="4637389" y="478393"/>
                  </a:lnTo>
                  <a:lnTo>
                    <a:pt x="4610748" y="496341"/>
                  </a:lnTo>
                  <a:lnTo>
                    <a:pt x="4578096" y="502920"/>
                  </a:lnTo>
                  <a:lnTo>
                    <a:pt x="83819" y="502920"/>
                  </a:lnTo>
                  <a:lnTo>
                    <a:pt x="51193" y="496341"/>
                  </a:lnTo>
                  <a:lnTo>
                    <a:pt x="24550" y="478393"/>
                  </a:lnTo>
                  <a:lnTo>
                    <a:pt x="6587" y="451752"/>
                  </a:lnTo>
                  <a:lnTo>
                    <a:pt x="0" y="419100"/>
                  </a:lnTo>
                  <a:lnTo>
                    <a:pt x="0" y="83820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50010" y="1300429"/>
            <a:ext cx="3796029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325" dirty="0">
                <a:solidFill>
                  <a:srgbClr val="FFFFFF"/>
                </a:solidFill>
                <a:latin typeface="Verdana"/>
                <a:cs typeface="Verdana"/>
              </a:rPr>
              <a:t>Итоговое</a:t>
            </a:r>
            <a:r>
              <a:rPr sz="17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330" dirty="0">
                <a:solidFill>
                  <a:srgbClr val="FFFFFF"/>
                </a:solidFill>
                <a:latin typeface="Verdana"/>
                <a:cs typeface="Verdana"/>
              </a:rPr>
              <a:t>собеседование</a:t>
            </a:r>
            <a:r>
              <a:rPr sz="1700" spc="-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33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700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340" dirty="0">
                <a:solidFill>
                  <a:srgbClr val="FFFFFF"/>
                </a:solidFill>
                <a:latin typeface="Verdana"/>
                <a:cs typeface="Verdana"/>
              </a:rPr>
              <a:t>русскому</a:t>
            </a:r>
            <a:r>
              <a:rPr sz="1700" spc="-3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365" dirty="0">
                <a:solidFill>
                  <a:srgbClr val="FFFFFF"/>
                </a:solidFill>
                <a:latin typeface="Verdana"/>
                <a:cs typeface="Verdana"/>
              </a:rPr>
              <a:t>языку</a:t>
            </a:r>
            <a:r>
              <a:rPr sz="1700" spc="-2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335" dirty="0">
                <a:solidFill>
                  <a:srgbClr val="FFFFFF"/>
                </a:solidFill>
                <a:latin typeface="Verdana"/>
                <a:cs typeface="Verdana"/>
              </a:rPr>
              <a:t>2026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29817" y="2797301"/>
            <a:ext cx="6659880" cy="1821180"/>
          </a:xfrm>
          <a:custGeom>
            <a:avLst/>
            <a:gdLst/>
            <a:ahLst/>
            <a:cxnLst/>
            <a:rect l="l" t="t" r="r" b="b"/>
            <a:pathLst>
              <a:path w="6659880" h="1821179">
                <a:moveTo>
                  <a:pt x="0" y="1821180"/>
                </a:moveTo>
                <a:lnTo>
                  <a:pt x="6659880" y="1821180"/>
                </a:lnTo>
                <a:lnTo>
                  <a:pt x="6659880" y="0"/>
                </a:lnTo>
                <a:lnTo>
                  <a:pt x="0" y="0"/>
                </a:lnTo>
                <a:lnTo>
                  <a:pt x="0" y="1821180"/>
                </a:lnTo>
                <a:close/>
              </a:path>
            </a:pathLst>
          </a:custGeom>
          <a:ln w="10795">
            <a:solidFill>
              <a:srgbClr val="C80E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32991" y="3114548"/>
            <a:ext cx="5415915" cy="53657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83515" marR="5080" indent="-171450">
              <a:lnSpc>
                <a:spcPts val="1980"/>
              </a:lnSpc>
              <a:spcBef>
                <a:spcPts val="219"/>
              </a:spcBef>
              <a:buFont typeface="Verdana"/>
              <a:buChar char="•"/>
              <a:tabLst>
                <a:tab pos="184785" algn="l"/>
              </a:tabLst>
            </a:pPr>
            <a:r>
              <a:rPr sz="1700" b="1" spc="-335" dirty="0">
                <a:solidFill>
                  <a:srgbClr val="001F5F"/>
                </a:solidFill>
                <a:latin typeface="Tahoma"/>
                <a:cs typeface="Tahoma"/>
              </a:rPr>
              <a:t>Срок</a:t>
            </a:r>
            <a:r>
              <a:rPr sz="1700" b="1" spc="-14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30" dirty="0">
                <a:solidFill>
                  <a:srgbClr val="001F5F"/>
                </a:solidFill>
                <a:latin typeface="Tahoma"/>
                <a:cs typeface="Tahoma"/>
              </a:rPr>
              <a:t>подачи/</a:t>
            </a:r>
            <a:r>
              <a:rPr sz="1700" b="1" u="sng" spc="-3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изменения</a:t>
            </a:r>
            <a:r>
              <a:rPr sz="1700" b="1" spc="-17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30" dirty="0">
                <a:solidFill>
                  <a:srgbClr val="001F5F"/>
                </a:solidFill>
                <a:latin typeface="Tahoma"/>
                <a:cs typeface="Tahoma"/>
              </a:rPr>
              <a:t>заявления</a:t>
            </a:r>
            <a:r>
              <a:rPr sz="1700" b="1" spc="-2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170" dirty="0">
                <a:solidFill>
                  <a:srgbClr val="001F5F"/>
                </a:solidFill>
                <a:latin typeface="Tahoma"/>
                <a:cs typeface="Tahoma"/>
              </a:rPr>
              <a:t>–</a:t>
            </a:r>
            <a:r>
              <a:rPr sz="1700" b="1" spc="-2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10" dirty="0">
                <a:solidFill>
                  <a:srgbClr val="001F5F"/>
                </a:solidFill>
                <a:latin typeface="Tahoma"/>
                <a:cs typeface="Tahoma"/>
              </a:rPr>
              <a:t>с</a:t>
            </a:r>
            <a:r>
              <a:rPr sz="1700" b="1" spc="-16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285" dirty="0">
                <a:solidFill>
                  <a:srgbClr val="001F5F"/>
                </a:solidFill>
                <a:latin typeface="Tahoma"/>
                <a:cs typeface="Tahoma"/>
              </a:rPr>
              <a:t>01</a:t>
            </a:r>
            <a:r>
              <a:rPr sz="1700" b="1" spc="-15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20" dirty="0">
                <a:solidFill>
                  <a:srgbClr val="001F5F"/>
                </a:solidFill>
                <a:latin typeface="Tahoma"/>
                <a:cs typeface="Tahoma"/>
              </a:rPr>
              <a:t>октября</a:t>
            </a:r>
            <a:r>
              <a:rPr sz="1700" b="1" spc="-14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285" dirty="0">
                <a:solidFill>
                  <a:srgbClr val="001F5F"/>
                </a:solidFill>
                <a:latin typeface="Tahoma"/>
                <a:cs typeface="Tahoma"/>
              </a:rPr>
              <a:t>2025</a:t>
            </a:r>
            <a:r>
              <a:rPr sz="1700" b="1" spc="-15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20" dirty="0">
                <a:solidFill>
                  <a:srgbClr val="001F5F"/>
                </a:solidFill>
                <a:latin typeface="Tahoma"/>
                <a:cs typeface="Tahoma"/>
              </a:rPr>
              <a:t>года</a:t>
            </a:r>
            <a:r>
              <a:rPr sz="1700" b="1" spc="-1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05" dirty="0">
                <a:solidFill>
                  <a:srgbClr val="001F5F"/>
                </a:solidFill>
                <a:latin typeface="Tahoma"/>
                <a:cs typeface="Tahoma"/>
              </a:rPr>
              <a:t>до</a:t>
            </a:r>
            <a:r>
              <a:rPr sz="1700" b="1" spc="-1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35" dirty="0">
                <a:solidFill>
                  <a:srgbClr val="001F5F"/>
                </a:solidFill>
                <a:latin typeface="Tahoma"/>
                <a:cs typeface="Tahoma"/>
              </a:rPr>
              <a:t>1</a:t>
            </a:r>
            <a:r>
              <a:rPr sz="1700" b="1" spc="500" dirty="0">
                <a:solidFill>
                  <a:srgbClr val="001F5F"/>
                </a:solidFill>
                <a:latin typeface="Tahoma"/>
                <a:cs typeface="Tahoma"/>
              </a:rPr>
              <a:t> 	</a:t>
            </a:r>
            <a:r>
              <a:rPr sz="1700" b="1" spc="-330" dirty="0">
                <a:solidFill>
                  <a:srgbClr val="001F5F"/>
                </a:solidFill>
                <a:latin typeface="Tahoma"/>
                <a:cs typeface="Tahoma"/>
              </a:rPr>
              <a:t>марта</a:t>
            </a:r>
            <a:r>
              <a:rPr sz="1700" b="1" spc="-1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285" dirty="0">
                <a:solidFill>
                  <a:srgbClr val="001F5F"/>
                </a:solidFill>
                <a:latin typeface="Tahoma"/>
                <a:cs typeface="Tahoma"/>
              </a:rPr>
              <a:t>2026</a:t>
            </a:r>
            <a:r>
              <a:rPr sz="1700" b="1" spc="-14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40" dirty="0">
                <a:solidFill>
                  <a:srgbClr val="001F5F"/>
                </a:solidFill>
                <a:latin typeface="Tahoma"/>
                <a:cs typeface="Tahoma"/>
              </a:rPr>
              <a:t>года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2991" y="3953052"/>
            <a:ext cx="5542915" cy="53657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84785" marR="5080" indent="-172720">
              <a:lnSpc>
                <a:spcPts val="1980"/>
              </a:lnSpc>
              <a:spcBef>
                <a:spcPts val="219"/>
              </a:spcBef>
            </a:pPr>
            <a:r>
              <a:rPr sz="1700" b="1" u="sng" spc="-3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Изменения</a:t>
            </a:r>
            <a:r>
              <a:rPr sz="1700" b="1" u="sng" spc="-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1700" b="1" u="sng" spc="-3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вносятся</a:t>
            </a:r>
            <a:r>
              <a:rPr sz="1700" b="1" u="sng" spc="-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1700" b="1" u="sng" spc="-3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в</a:t>
            </a:r>
            <a:r>
              <a:rPr sz="1700" b="1" u="sng" spc="-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1700" b="1" u="sng" spc="-3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уже</a:t>
            </a:r>
            <a:r>
              <a:rPr sz="1700" b="1" u="sng" spc="-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1700" b="1" u="sng" spc="-3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поданное</a:t>
            </a:r>
            <a:r>
              <a:rPr sz="1700" b="1" u="sng" spc="-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1700" b="1" u="sng" spc="-3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заявление</a:t>
            </a:r>
            <a:r>
              <a:rPr sz="1700" b="1" spc="-1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30" dirty="0">
                <a:solidFill>
                  <a:srgbClr val="001F5F"/>
                </a:solidFill>
                <a:latin typeface="Tahoma"/>
                <a:cs typeface="Tahoma"/>
              </a:rPr>
              <a:t>на</a:t>
            </a:r>
            <a:r>
              <a:rPr sz="1700" b="1" spc="-1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10" dirty="0">
                <a:solidFill>
                  <a:srgbClr val="001F5F"/>
                </a:solidFill>
                <a:latin typeface="Tahoma"/>
                <a:cs typeface="Tahoma"/>
              </a:rPr>
              <a:t>mos.ru</a:t>
            </a:r>
            <a:r>
              <a:rPr sz="1700" b="1" spc="-1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spc="-305" dirty="0">
                <a:solidFill>
                  <a:srgbClr val="001F5F"/>
                </a:solidFill>
                <a:latin typeface="Tahoma"/>
                <a:cs typeface="Tahoma"/>
              </a:rPr>
              <a:t>(</a:t>
            </a:r>
            <a:r>
              <a:rPr sz="1700" b="1" u="sng" spc="-3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без</a:t>
            </a:r>
            <a:r>
              <a:rPr sz="1700" b="1" u="sng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1700" b="1" u="sng" spc="-3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отзыва</a:t>
            </a:r>
            <a:r>
              <a:rPr sz="1700" b="1" spc="50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700" b="1" u="sng" spc="-3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ранее</a:t>
            </a:r>
            <a:r>
              <a:rPr sz="1700" b="1" u="sng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1700" b="1" u="sng" spc="-3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поданного</a:t>
            </a:r>
            <a:r>
              <a:rPr sz="1700" b="1" u="sng" spc="-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1700" b="1" u="sng" spc="-3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заявления</a:t>
            </a:r>
            <a:r>
              <a:rPr sz="1700" b="1" spc="-340" dirty="0">
                <a:solidFill>
                  <a:srgbClr val="001F5F"/>
                </a:solidFill>
                <a:latin typeface="Tahoma"/>
                <a:cs typeface="Tahoma"/>
              </a:rPr>
              <a:t>)</a:t>
            </a:r>
            <a:endParaRPr sz="17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156652" y="2540444"/>
            <a:ext cx="4672965" cy="513715"/>
            <a:chOff x="1156652" y="2540444"/>
            <a:chExt cx="4672965" cy="513715"/>
          </a:xfrm>
        </p:grpSpPr>
        <p:sp>
          <p:nvSpPr>
            <p:cNvPr id="13" name="object 13"/>
            <p:cNvSpPr/>
            <p:nvPr/>
          </p:nvSpPr>
          <p:spPr>
            <a:xfrm>
              <a:off x="1162049" y="2545842"/>
              <a:ext cx="4662170" cy="502920"/>
            </a:xfrm>
            <a:custGeom>
              <a:avLst/>
              <a:gdLst/>
              <a:ahLst/>
              <a:cxnLst/>
              <a:rect l="l" t="t" r="r" b="b"/>
              <a:pathLst>
                <a:path w="4662170" h="502919">
                  <a:moveTo>
                    <a:pt x="4578096" y="0"/>
                  </a:moveTo>
                  <a:lnTo>
                    <a:pt x="83819" y="0"/>
                  </a:lnTo>
                  <a:lnTo>
                    <a:pt x="51193" y="6578"/>
                  </a:lnTo>
                  <a:lnTo>
                    <a:pt x="24550" y="24526"/>
                  </a:lnTo>
                  <a:lnTo>
                    <a:pt x="6587" y="51167"/>
                  </a:lnTo>
                  <a:lnTo>
                    <a:pt x="0" y="83819"/>
                  </a:lnTo>
                  <a:lnTo>
                    <a:pt x="0" y="419100"/>
                  </a:lnTo>
                  <a:lnTo>
                    <a:pt x="6587" y="451752"/>
                  </a:lnTo>
                  <a:lnTo>
                    <a:pt x="24550" y="478393"/>
                  </a:lnTo>
                  <a:lnTo>
                    <a:pt x="51193" y="496341"/>
                  </a:lnTo>
                  <a:lnTo>
                    <a:pt x="83819" y="502919"/>
                  </a:lnTo>
                  <a:lnTo>
                    <a:pt x="4578096" y="502919"/>
                  </a:lnTo>
                  <a:lnTo>
                    <a:pt x="4610748" y="496341"/>
                  </a:lnTo>
                  <a:lnTo>
                    <a:pt x="4637389" y="478393"/>
                  </a:lnTo>
                  <a:lnTo>
                    <a:pt x="4655337" y="451752"/>
                  </a:lnTo>
                  <a:lnTo>
                    <a:pt x="4661916" y="419100"/>
                  </a:lnTo>
                  <a:lnTo>
                    <a:pt x="4661916" y="83819"/>
                  </a:lnTo>
                  <a:lnTo>
                    <a:pt x="4655337" y="51167"/>
                  </a:lnTo>
                  <a:lnTo>
                    <a:pt x="4637389" y="24526"/>
                  </a:lnTo>
                  <a:lnTo>
                    <a:pt x="4610748" y="6578"/>
                  </a:lnTo>
                  <a:lnTo>
                    <a:pt x="4578096" y="0"/>
                  </a:lnTo>
                  <a:close/>
                </a:path>
              </a:pathLst>
            </a:custGeom>
            <a:solidFill>
              <a:srgbClr val="C80E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62049" y="2545842"/>
              <a:ext cx="4662170" cy="502920"/>
            </a:xfrm>
            <a:custGeom>
              <a:avLst/>
              <a:gdLst/>
              <a:ahLst/>
              <a:cxnLst/>
              <a:rect l="l" t="t" r="r" b="b"/>
              <a:pathLst>
                <a:path w="4662170" h="502919">
                  <a:moveTo>
                    <a:pt x="0" y="83819"/>
                  </a:moveTo>
                  <a:lnTo>
                    <a:pt x="6587" y="51167"/>
                  </a:lnTo>
                  <a:lnTo>
                    <a:pt x="24550" y="24526"/>
                  </a:lnTo>
                  <a:lnTo>
                    <a:pt x="51193" y="6578"/>
                  </a:lnTo>
                  <a:lnTo>
                    <a:pt x="83819" y="0"/>
                  </a:lnTo>
                  <a:lnTo>
                    <a:pt x="4578096" y="0"/>
                  </a:lnTo>
                  <a:lnTo>
                    <a:pt x="4610748" y="6578"/>
                  </a:lnTo>
                  <a:lnTo>
                    <a:pt x="4637389" y="24526"/>
                  </a:lnTo>
                  <a:lnTo>
                    <a:pt x="4655337" y="51167"/>
                  </a:lnTo>
                  <a:lnTo>
                    <a:pt x="4661916" y="83819"/>
                  </a:lnTo>
                  <a:lnTo>
                    <a:pt x="4661916" y="419100"/>
                  </a:lnTo>
                  <a:lnTo>
                    <a:pt x="4655337" y="451752"/>
                  </a:lnTo>
                  <a:lnTo>
                    <a:pt x="4637389" y="478393"/>
                  </a:lnTo>
                  <a:lnTo>
                    <a:pt x="4610748" y="496341"/>
                  </a:lnTo>
                  <a:lnTo>
                    <a:pt x="4578096" y="502919"/>
                  </a:lnTo>
                  <a:lnTo>
                    <a:pt x="83819" y="502919"/>
                  </a:lnTo>
                  <a:lnTo>
                    <a:pt x="51193" y="496341"/>
                  </a:lnTo>
                  <a:lnTo>
                    <a:pt x="24550" y="478393"/>
                  </a:lnTo>
                  <a:lnTo>
                    <a:pt x="6587" y="451752"/>
                  </a:lnTo>
                  <a:lnTo>
                    <a:pt x="0" y="419100"/>
                  </a:lnTo>
                  <a:lnTo>
                    <a:pt x="0" y="83819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350010" y="2634183"/>
            <a:ext cx="77533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360" dirty="0">
                <a:solidFill>
                  <a:srgbClr val="FFFFFF"/>
                </a:solidFill>
                <a:latin typeface="Verdana"/>
                <a:cs typeface="Verdana"/>
              </a:rPr>
              <a:t>ОГЭ-</a:t>
            </a:r>
            <a:r>
              <a:rPr sz="1700" spc="-335" dirty="0">
                <a:solidFill>
                  <a:srgbClr val="FFFFFF"/>
                </a:solidFill>
                <a:latin typeface="Verdana"/>
                <a:cs typeface="Verdana"/>
              </a:rPr>
              <a:t>2026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>
              <a:lnSpc>
                <a:spcPts val="955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sp>
        <p:nvSpPr>
          <p:cNvPr id="16" name="object 16"/>
          <p:cNvSpPr txBox="1"/>
          <p:nvPr/>
        </p:nvSpPr>
        <p:spPr>
          <a:xfrm>
            <a:off x="7676515" y="1869770"/>
            <a:ext cx="1337310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Важно: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Подать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заявления</a:t>
            </a:r>
            <a:r>
              <a:rPr sz="1800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до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15.10.2025,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вносить</a:t>
            </a:r>
            <a:endParaRPr sz="1800">
              <a:latin typeface="Calibri"/>
              <a:cs typeface="Calibri"/>
            </a:endParaRPr>
          </a:p>
          <a:p>
            <a:pPr marL="12700" marR="238760">
              <a:lnSpc>
                <a:spcPct val="100000"/>
              </a:lnSpc>
            </a:pP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изменения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можно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Calibri"/>
                <a:cs typeface="Calibri"/>
              </a:rPr>
              <a:t>до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01.03.2026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3" y="0"/>
            <a:ext cx="8995602" cy="474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ject 11"/>
          <p:cNvSpPr/>
          <p:nvPr/>
        </p:nvSpPr>
        <p:spPr>
          <a:xfrm>
            <a:off x="74676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15428" y="4767071"/>
            <a:ext cx="970915" cy="376555"/>
          </a:xfrm>
          <a:custGeom>
            <a:avLst/>
            <a:gdLst/>
            <a:ahLst/>
            <a:cxnLst/>
            <a:rect l="l" t="t" r="r" b="b"/>
            <a:pathLst>
              <a:path w="970915" h="376554">
                <a:moveTo>
                  <a:pt x="970788" y="0"/>
                </a:moveTo>
                <a:lnTo>
                  <a:pt x="0" y="0"/>
                </a:lnTo>
                <a:lnTo>
                  <a:pt x="0" y="376426"/>
                </a:lnTo>
                <a:lnTo>
                  <a:pt x="970788" y="376426"/>
                </a:lnTo>
                <a:lnTo>
                  <a:pt x="970788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8294" y="915161"/>
            <a:ext cx="6661150" cy="0"/>
          </a:xfrm>
          <a:custGeom>
            <a:avLst/>
            <a:gdLst/>
            <a:ahLst/>
            <a:cxnLst/>
            <a:rect l="l" t="t" r="r" b="b"/>
            <a:pathLst>
              <a:path w="6661150">
                <a:moveTo>
                  <a:pt x="6660769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318B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89191" y="1028446"/>
          <a:ext cx="7095487" cy="330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7020"/>
                <a:gridCol w="880109"/>
                <a:gridCol w="1151254"/>
                <a:gridCol w="1489710"/>
                <a:gridCol w="1692910"/>
                <a:gridCol w="324484"/>
              </a:tblGrid>
              <a:tr h="281305">
                <a:tc>
                  <a:txBody>
                    <a:bodyPr/>
                    <a:lstStyle/>
                    <a:p>
                      <a:pPr marL="240029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4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28575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4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Место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28575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400" b="1" spc="-2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28575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400" b="1" spc="-2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28575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400" b="1" spc="-2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28575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T w="12700">
                      <a:solidFill>
                        <a:srgbClr val="318B99"/>
                      </a:solidFill>
                      <a:prstDash val="solid"/>
                    </a:lnT>
                  </a:tcPr>
                </a:tc>
              </a:tr>
              <a:tr h="4921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Проведение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итогового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46050" marR="140335" indent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собеседования</a:t>
                      </a:r>
                      <a:r>
                        <a:rPr sz="1200" b="1" spc="2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по 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русскому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языку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9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классах</a:t>
                      </a:r>
                      <a:r>
                        <a:rPr sz="1200" b="1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(далее</a:t>
                      </a:r>
                      <a:r>
                        <a:rPr sz="1200" b="1" spc="-3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– 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итоговое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собеседование)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12700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171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Школа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12700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2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r>
                        <a:rPr sz="1200" b="1" spc="-1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февраля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5527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2026</a:t>
                      </a:r>
                      <a:r>
                        <a:rPr sz="1200" b="1" spc="-2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года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12700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11</a:t>
                      </a:r>
                      <a:r>
                        <a:rPr sz="1200" b="1" spc="-1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марта</a:t>
                      </a:r>
                      <a:r>
                        <a:rPr sz="1200" b="1" spc="-3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2026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года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605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12700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20</a:t>
                      </a:r>
                      <a:r>
                        <a:rPr sz="1200" b="1" spc="-2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апреля</a:t>
                      </a:r>
                      <a:r>
                        <a:rPr sz="1200" b="1" spc="-2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2026</a:t>
                      </a:r>
                      <a:r>
                        <a:rPr sz="1200" b="1" spc="-2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года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605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12700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T w="12700">
                      <a:solidFill>
                        <a:srgbClr val="318B99"/>
                      </a:solidFill>
                      <a:prstDash val="solid"/>
                    </a:lnT>
                  </a:tcPr>
                </a:tc>
              </a:tr>
              <a:tr h="155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12700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12700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11454" marR="201295" indent="-63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00" b="1" spc="-3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всех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учеников</a:t>
                      </a:r>
                      <a:r>
                        <a:rPr sz="1200" b="1" spc="-6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9 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класса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12700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136650">
                        <a:lnSpc>
                          <a:spcPct val="100000"/>
                        </a:lnSpc>
                        <a:spcBef>
                          <a:spcPts val="275"/>
                        </a:spcBef>
                        <a:tabLst>
                          <a:tab pos="1479550" algn="l"/>
                        </a:tabLst>
                      </a:pPr>
                      <a:r>
                        <a:rPr sz="1200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Незачет;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12140" marR="262890" indent="-343535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631825" algn="l"/>
                        </a:tabLst>
                      </a:pP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Неявка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1200" b="1" spc="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уважительной</a:t>
                      </a:r>
                      <a:r>
                        <a:rPr sz="1200" b="1" spc="-3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причине, 	подтвержденной</a:t>
                      </a:r>
                      <a:r>
                        <a:rPr sz="1200" b="1" spc="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документально;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84835" indent="-342900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584835" algn="l"/>
                        </a:tabLst>
                      </a:pP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Не</a:t>
                      </a:r>
                      <a:r>
                        <a:rPr sz="1200" b="1" spc="-3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завершивших,</a:t>
                      </a:r>
                      <a:r>
                        <a:rPr sz="1200" b="1" spc="-4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уважительной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221740" marR="517525" indent="-3536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причине,</a:t>
                      </a:r>
                      <a:r>
                        <a:rPr sz="1200" b="1" spc="-3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подтвержденной документально;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56845">
                        <a:lnSpc>
                          <a:spcPct val="100000"/>
                        </a:lnSpc>
                        <a:tabLst>
                          <a:tab pos="499109" algn="l"/>
                        </a:tabLst>
                      </a:pPr>
                      <a:r>
                        <a:rPr sz="1200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2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200" b="1" spc="-2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Удаленных</a:t>
                      </a:r>
                      <a:r>
                        <a:rPr sz="1200" b="1" spc="-3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за</a:t>
                      </a:r>
                      <a:r>
                        <a:rPr sz="1200" b="1" spc="-1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нарушение</a:t>
                      </a:r>
                      <a:r>
                        <a:rPr sz="1200" b="1" spc="-3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порядка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(по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104013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решению</a:t>
                      </a:r>
                      <a:r>
                        <a:rPr sz="1200" b="1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Педсовета).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12700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T w="12700">
                      <a:solidFill>
                        <a:srgbClr val="318B99"/>
                      </a:solidFill>
                      <a:prstDash val="solid"/>
                    </a:lnT>
                  </a:tcPr>
                </a:tc>
              </a:tr>
              <a:tr h="978535">
                <a:tc>
                  <a:txBody>
                    <a:bodyPr/>
                    <a:lstStyle/>
                    <a:p>
                      <a:pPr marL="63500" marR="55244" indent="-19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b="1" spc="-15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Контрольные</a:t>
                      </a:r>
                      <a:r>
                        <a:rPr sz="1200" b="1" spc="50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16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измерительные</a:t>
                      </a:r>
                      <a:r>
                        <a:rPr sz="1200" b="1" spc="50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25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материалы</a:t>
                      </a:r>
                      <a:r>
                        <a:rPr sz="1200" b="1" spc="-2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114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итогового </a:t>
                      </a:r>
                      <a:r>
                        <a:rPr sz="1200" b="1" spc="-229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собеседования</a:t>
                      </a:r>
                      <a:r>
                        <a:rPr sz="1200" b="1" spc="-3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22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состоят</a:t>
                      </a:r>
                      <a:r>
                        <a:rPr sz="1200" b="1" spc="-8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u="sng" spc="-200" dirty="0">
                          <a:solidFill>
                            <a:srgbClr val="001F5F"/>
                          </a:solidFill>
                          <a:uFill>
                            <a:solidFill>
                              <a:srgbClr val="001F5F"/>
                            </a:solidFill>
                          </a:uFill>
                          <a:latin typeface="Tahoma"/>
                          <a:cs typeface="Tahoma"/>
                        </a:rPr>
                        <a:t>из</a:t>
                      </a:r>
                      <a:r>
                        <a:rPr sz="1200" b="1" spc="50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u="sng" spc="-235" dirty="0">
                          <a:solidFill>
                            <a:srgbClr val="001F5F"/>
                          </a:solidFill>
                          <a:uFill>
                            <a:solidFill>
                              <a:srgbClr val="001F5F"/>
                            </a:solidFill>
                          </a:uFill>
                          <a:latin typeface="Tahoma"/>
                          <a:cs typeface="Tahoma"/>
                        </a:rPr>
                        <a:t>четырех</a:t>
                      </a:r>
                      <a:r>
                        <a:rPr sz="1200" b="1" u="sng" spc="-70" dirty="0">
                          <a:solidFill>
                            <a:srgbClr val="001F5F"/>
                          </a:solidFill>
                          <a:uFill>
                            <a:solidFill>
                              <a:srgbClr val="001F5F"/>
                            </a:solidFill>
                          </a:u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u="sng" spc="-100" dirty="0">
                          <a:solidFill>
                            <a:srgbClr val="001F5F"/>
                          </a:solidFill>
                          <a:uFill>
                            <a:solidFill>
                              <a:srgbClr val="001F5F"/>
                            </a:solidFill>
                          </a:uFill>
                          <a:latin typeface="Tahoma"/>
                          <a:cs typeface="Tahoma"/>
                        </a:rPr>
                        <a:t>заданий</a:t>
                      </a:r>
                      <a:r>
                        <a:rPr sz="1200" b="1" spc="-10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: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12700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489584" indent="-457200">
                        <a:lnSpc>
                          <a:spcPct val="100000"/>
                        </a:lnSpc>
                        <a:spcBef>
                          <a:spcPts val="910"/>
                        </a:spcBef>
                        <a:buFont typeface="Wingdings"/>
                        <a:buChar char=""/>
                        <a:tabLst>
                          <a:tab pos="489584" algn="l"/>
                        </a:tabLst>
                      </a:pPr>
                      <a:r>
                        <a:rPr sz="1200" b="1" spc="-229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чтение</a:t>
                      </a:r>
                      <a:r>
                        <a:rPr sz="1200" b="1" spc="-1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22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текста</a:t>
                      </a:r>
                      <a:r>
                        <a:rPr sz="1200" b="1" spc="-9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3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вслух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489584" indent="-457200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489584" algn="l"/>
                        </a:tabLst>
                      </a:pPr>
                      <a:r>
                        <a:rPr sz="1200" b="1" spc="-24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подробный</a:t>
                      </a:r>
                      <a:r>
                        <a:rPr sz="1200" b="1" spc="-4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229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пересказ</a:t>
                      </a:r>
                      <a:r>
                        <a:rPr sz="1200" b="1" spc="-7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22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текста</a:t>
                      </a:r>
                      <a:r>
                        <a:rPr sz="1200" b="1" spc="-7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229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с</a:t>
                      </a:r>
                      <a:r>
                        <a:rPr sz="1200" b="1" spc="-4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254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включением</a:t>
                      </a:r>
                      <a:r>
                        <a:rPr sz="1200" b="1" spc="-6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23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приведенного</a:t>
                      </a:r>
                      <a:r>
                        <a:rPr sz="1200" b="1" spc="-3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15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высказывания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489584" indent="-457200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489584" algn="l"/>
                        </a:tabLst>
                      </a:pPr>
                      <a:r>
                        <a:rPr sz="1200" b="1" spc="-23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монологическое</a:t>
                      </a:r>
                      <a:r>
                        <a:rPr sz="1200" b="1" spc="-2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16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высказывание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489584" indent="-457200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489584" algn="l"/>
                        </a:tabLst>
                      </a:pPr>
                      <a:r>
                        <a:rPr sz="1200" b="1" spc="-8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диалог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115570" marB="0">
                    <a:lnL w="12700">
                      <a:solidFill>
                        <a:srgbClr val="252525"/>
                      </a:solidFill>
                      <a:prstDash val="solid"/>
                    </a:lnL>
                    <a:lnR w="12700">
                      <a:solidFill>
                        <a:srgbClr val="252525"/>
                      </a:solidFill>
                      <a:prstDash val="solid"/>
                    </a:lnR>
                    <a:lnT w="12700">
                      <a:solidFill>
                        <a:srgbClr val="252525"/>
                      </a:solidFill>
                      <a:prstDash val="solid"/>
                    </a:lnT>
                    <a:lnB w="12700">
                      <a:solidFill>
                        <a:srgbClr val="25252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52525"/>
                      </a:solidFill>
                      <a:prstDash val="solid"/>
                    </a:lnL>
                    <a:lnT w="12700">
                      <a:solidFill>
                        <a:srgbClr val="318B99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7615428" y="0"/>
            <a:ext cx="970915" cy="1237615"/>
            <a:chOff x="7615428" y="0"/>
            <a:chExt cx="970915" cy="1237615"/>
          </a:xfrm>
        </p:grpSpPr>
        <p:sp>
          <p:nvSpPr>
            <p:cNvPr id="6" name="object 6"/>
            <p:cNvSpPr/>
            <p:nvPr/>
          </p:nvSpPr>
          <p:spPr>
            <a:xfrm>
              <a:off x="7615428" y="0"/>
              <a:ext cx="970915" cy="1237615"/>
            </a:xfrm>
            <a:custGeom>
              <a:avLst/>
              <a:gdLst/>
              <a:ahLst/>
              <a:cxnLst/>
              <a:rect l="l" t="t" r="r" b="b"/>
              <a:pathLst>
                <a:path w="970915" h="1237615">
                  <a:moveTo>
                    <a:pt x="970788" y="0"/>
                  </a:moveTo>
                  <a:lnTo>
                    <a:pt x="0" y="0"/>
                  </a:lnTo>
                  <a:lnTo>
                    <a:pt x="0" y="1070737"/>
                  </a:lnTo>
                  <a:lnTo>
                    <a:pt x="485394" y="1237488"/>
                  </a:lnTo>
                  <a:lnTo>
                    <a:pt x="970788" y="1070737"/>
                  </a:lnTo>
                  <a:lnTo>
                    <a:pt x="970788" y="0"/>
                  </a:lnTo>
                  <a:close/>
                </a:path>
              </a:pathLst>
            </a:custGeom>
            <a:solidFill>
              <a:srgbClr val="C80E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58100" y="124968"/>
              <a:ext cx="885444" cy="92049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sz="2400" spc="-455" dirty="0">
                <a:latin typeface="Tahoma"/>
                <a:cs typeface="Tahoma"/>
              </a:rPr>
              <a:t>Итоговое</a:t>
            </a:r>
            <a:r>
              <a:rPr sz="2400" spc="-229" dirty="0">
                <a:latin typeface="Tahoma"/>
                <a:cs typeface="Tahoma"/>
              </a:rPr>
              <a:t> </a:t>
            </a:r>
            <a:r>
              <a:rPr sz="2400" spc="-450" dirty="0">
                <a:latin typeface="Tahoma"/>
                <a:cs typeface="Tahoma"/>
              </a:rPr>
              <a:t>собеседование</a:t>
            </a:r>
            <a:r>
              <a:rPr sz="2400" spc="-240" dirty="0">
                <a:latin typeface="Tahoma"/>
                <a:cs typeface="Tahoma"/>
              </a:rPr>
              <a:t> </a:t>
            </a:r>
            <a:r>
              <a:rPr sz="2400" spc="-470" dirty="0">
                <a:latin typeface="Tahoma"/>
                <a:cs typeface="Tahoma"/>
              </a:rPr>
              <a:t>в</a:t>
            </a:r>
            <a:r>
              <a:rPr sz="2400" spc="-204" dirty="0">
                <a:latin typeface="Tahoma"/>
                <a:cs typeface="Tahoma"/>
              </a:rPr>
              <a:t> </a:t>
            </a:r>
            <a:r>
              <a:rPr sz="2400" spc="-370" dirty="0">
                <a:latin typeface="Tahoma"/>
                <a:cs typeface="Tahoma"/>
              </a:rPr>
              <a:t>2025-</a:t>
            </a:r>
            <a:r>
              <a:rPr sz="2400" spc="-380" dirty="0">
                <a:latin typeface="Tahoma"/>
                <a:cs typeface="Tahoma"/>
              </a:rPr>
              <a:t>2026</a:t>
            </a:r>
            <a:r>
              <a:rPr sz="2400" spc="-260" dirty="0">
                <a:latin typeface="Tahoma"/>
                <a:cs typeface="Tahoma"/>
              </a:rPr>
              <a:t> </a:t>
            </a:r>
            <a:r>
              <a:rPr sz="2400" spc="-455" dirty="0">
                <a:latin typeface="Tahoma"/>
                <a:cs typeface="Tahoma"/>
              </a:rPr>
              <a:t>учебном</a:t>
            </a:r>
            <a:r>
              <a:rPr sz="2400" spc="-210" dirty="0">
                <a:latin typeface="Tahoma"/>
                <a:cs typeface="Tahoma"/>
              </a:rPr>
              <a:t> </a:t>
            </a:r>
            <a:r>
              <a:rPr sz="2400" spc="-465" dirty="0">
                <a:latin typeface="Tahoma"/>
                <a:cs typeface="Tahoma"/>
              </a:rPr>
              <a:t>году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67143" y="2180970"/>
            <a:ext cx="15341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307340" indent="-20320" algn="just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официальная информация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об</a:t>
            </a:r>
            <a:r>
              <a:rPr sz="12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итоговом</a:t>
            </a:r>
            <a:endParaRPr sz="1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собеседовании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 -</a:t>
            </a:r>
            <a:r>
              <a:rPr sz="12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1F5F"/>
                </a:solidFill>
                <a:latin typeface="Calibri"/>
                <a:cs typeface="Calibri"/>
              </a:rPr>
              <a:t>РЦОИ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78116" y="4024376"/>
            <a:ext cx="1734820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Проект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демонстрационного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варианта</a:t>
            </a:r>
            <a:r>
              <a:rPr sz="11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КИМ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итогового собеседования</a:t>
            </a:r>
            <a:r>
              <a:rPr sz="11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100" b="1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001F5F"/>
                </a:solidFill>
                <a:latin typeface="Calibri"/>
                <a:cs typeface="Calibri"/>
              </a:rPr>
              <a:t>русскому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языку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1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2025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году</a:t>
            </a:r>
            <a:r>
              <a:rPr sz="11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1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100" b="1" spc="-20" dirty="0">
                <a:solidFill>
                  <a:srgbClr val="001F5F"/>
                </a:solidFill>
                <a:latin typeface="Calibri"/>
                <a:cs typeface="Calibri"/>
              </a:rPr>
              <a:t>ФИПИ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7507" y="1336175"/>
            <a:ext cx="770636" cy="77188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65521" y="3167613"/>
            <a:ext cx="734609" cy="73460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089456" y="4645558"/>
            <a:ext cx="25596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Срок</a:t>
            </a:r>
            <a:r>
              <a:rPr sz="12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действия</a:t>
            </a:r>
            <a:r>
              <a:rPr sz="12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результата</a:t>
            </a:r>
            <a:r>
              <a:rPr sz="12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2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бессрочно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7" b="3512"/>
          <a:stretch/>
        </p:blipFill>
        <p:spPr bwMode="auto">
          <a:xfrm>
            <a:off x="152400" y="209550"/>
            <a:ext cx="8929079" cy="434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object 11"/>
          <p:cNvSpPr/>
          <p:nvPr/>
        </p:nvSpPr>
        <p:spPr>
          <a:xfrm>
            <a:off x="7588277" y="-23047"/>
            <a:ext cx="998066" cy="1216526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2147316"/>
            <a:ext cx="1877568" cy="83286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6803" y="2157983"/>
            <a:ext cx="864108" cy="82753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403847" y="2252979"/>
            <a:ext cx="2336800" cy="2251075"/>
            <a:chOff x="6403847" y="2252979"/>
            <a:chExt cx="2336800" cy="225107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72426" y="2252979"/>
              <a:ext cx="1767712" cy="225077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3847" y="2860293"/>
              <a:ext cx="1455419" cy="147673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03859" y="3215639"/>
            <a:ext cx="5434965" cy="1742439"/>
          </a:xfrm>
          <a:prstGeom prst="rect">
            <a:avLst/>
          </a:prstGeom>
          <a:ln w="6350">
            <a:solidFill>
              <a:srgbClr val="5B9BD4"/>
            </a:solidFill>
          </a:ln>
        </p:spPr>
        <p:txBody>
          <a:bodyPr vert="horz" wrap="square" lIns="0" tIns="119380" rIns="0" bIns="0" rtlCol="0">
            <a:spAutoFit/>
          </a:bodyPr>
          <a:lstStyle/>
          <a:p>
            <a:pPr marL="231140" marR="227329" indent="-2540" algn="ctr">
              <a:lnSpc>
                <a:spcPct val="100000"/>
              </a:lnSpc>
              <a:spcBef>
                <a:spcPts val="940"/>
              </a:spcBef>
            </a:pP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Работник</a:t>
            </a:r>
            <a:r>
              <a:rPr sz="1400" spc="-4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пункта </a:t>
            </a:r>
            <a:r>
              <a:rPr sz="1400" spc="-10" dirty="0">
                <a:solidFill>
                  <a:srgbClr val="006AB3"/>
                </a:solidFill>
                <a:latin typeface="Times New Roman"/>
                <a:cs typeface="Times New Roman"/>
              </a:rPr>
              <a:t>проведения</a:t>
            </a:r>
            <a:r>
              <a:rPr sz="1400" spc="-4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экзаменов</a:t>
            </a:r>
            <a:r>
              <a:rPr sz="1400" spc="-3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при</a:t>
            </a:r>
            <a:r>
              <a:rPr sz="1400" spc="-1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организации</a:t>
            </a:r>
            <a:r>
              <a:rPr sz="1400" spc="-4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6AB3"/>
                </a:solidFill>
                <a:latin typeface="Times New Roman"/>
                <a:cs typeface="Times New Roman"/>
              </a:rPr>
              <a:t>входа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участников</a:t>
            </a:r>
            <a:r>
              <a:rPr sz="1400" spc="-3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ОГЭ</a:t>
            </a:r>
            <a:r>
              <a:rPr sz="1400" spc="-1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проверяет</a:t>
            </a:r>
            <a:r>
              <a:rPr sz="1400" spc="-4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документ,</a:t>
            </a:r>
            <a:r>
              <a:rPr sz="1400" spc="-1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6AB3"/>
                </a:solidFill>
                <a:latin typeface="Times New Roman"/>
                <a:cs typeface="Times New Roman"/>
              </a:rPr>
              <a:t>удостоверяющий</a:t>
            </a:r>
            <a:r>
              <a:rPr sz="1400" spc="-3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6AB3"/>
                </a:solidFill>
                <a:latin typeface="Times New Roman"/>
                <a:cs typeface="Times New Roman"/>
              </a:rPr>
              <a:t>личность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участника, наличие</a:t>
            </a:r>
            <a:r>
              <a:rPr sz="1400" spc="-2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его</a:t>
            </a:r>
            <a:r>
              <a:rPr sz="1400" spc="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в списке</a:t>
            </a:r>
            <a:r>
              <a:rPr sz="1400" spc="-10" dirty="0">
                <a:solidFill>
                  <a:srgbClr val="006AB3"/>
                </a:solidFill>
                <a:latin typeface="Times New Roman"/>
                <a:cs typeface="Times New Roman"/>
              </a:rPr>
              <a:t> распределения,</a:t>
            </a:r>
            <a:r>
              <a:rPr sz="1400" spc="-4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6AB3"/>
                </a:solidFill>
                <a:latin typeface="Times New Roman"/>
                <a:cs typeface="Times New Roman"/>
              </a:rPr>
              <a:t>указывает участникам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на</a:t>
            </a:r>
            <a:r>
              <a:rPr sz="1400" spc="-2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необходимость</a:t>
            </a:r>
            <a:r>
              <a:rPr sz="1400" spc="-6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оставить</a:t>
            </a:r>
            <a:r>
              <a:rPr sz="1400" spc="-2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личные</a:t>
            </a:r>
            <a:r>
              <a:rPr sz="1400" spc="-5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006AB3"/>
                </a:solidFill>
                <a:latin typeface="Times New Roman"/>
                <a:cs typeface="Times New Roman"/>
              </a:rPr>
              <a:t>вещи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в</a:t>
            </a:r>
            <a:r>
              <a:rPr sz="1400" spc="-3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специально</a:t>
            </a:r>
            <a:r>
              <a:rPr sz="1400" spc="-2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выделенном</a:t>
            </a:r>
            <a:r>
              <a:rPr sz="1400" spc="-6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месте</a:t>
            </a:r>
            <a:r>
              <a:rPr sz="1400" spc="-1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для</a:t>
            </a:r>
            <a:r>
              <a:rPr sz="1400" spc="-1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личных</a:t>
            </a:r>
            <a:r>
              <a:rPr sz="1400" spc="-5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вещей</a:t>
            </a:r>
            <a:r>
              <a:rPr sz="1400" spc="-2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участников</a:t>
            </a:r>
            <a:r>
              <a:rPr sz="1400" spc="-4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srgbClr val="006AB3"/>
                </a:solidFill>
                <a:latin typeface="Times New Roman"/>
                <a:cs typeface="Times New Roman"/>
              </a:rPr>
              <a:t>до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входа</a:t>
            </a:r>
            <a:r>
              <a:rPr sz="1400" spc="-2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в</a:t>
            </a:r>
            <a:r>
              <a:rPr sz="1400" spc="1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пункт</a:t>
            </a:r>
            <a:r>
              <a:rPr sz="1400" spc="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6AB3"/>
                </a:solidFill>
                <a:latin typeface="Times New Roman"/>
                <a:cs typeface="Times New Roman"/>
              </a:rPr>
              <a:t>проведения</a:t>
            </a:r>
            <a:r>
              <a:rPr sz="1400" spc="-35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AB3"/>
                </a:solidFill>
                <a:latin typeface="Times New Roman"/>
                <a:cs typeface="Times New Roman"/>
              </a:rPr>
              <a:t>экзамена</a:t>
            </a:r>
            <a:r>
              <a:rPr sz="1400" spc="-10" dirty="0">
                <a:solidFill>
                  <a:srgbClr val="006AB3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006AB3"/>
                </a:solidFill>
                <a:latin typeface="Times New Roman"/>
                <a:cs typeface="Times New Roman"/>
              </a:rPr>
              <a:t>(ППЭ)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2255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Порядок</a:t>
            </a:r>
            <a:r>
              <a:rPr sz="2400" spc="-100" dirty="0"/>
              <a:t> </a:t>
            </a:r>
            <a:r>
              <a:rPr sz="2400" spc="-10" dirty="0"/>
              <a:t>проведения</a:t>
            </a:r>
            <a:r>
              <a:rPr sz="2400" spc="-70" dirty="0"/>
              <a:t> </a:t>
            </a:r>
            <a:r>
              <a:rPr sz="2400" spc="-10" dirty="0"/>
              <a:t>ГИА-</a:t>
            </a:r>
            <a:r>
              <a:rPr sz="2400" spc="-50" dirty="0"/>
              <a:t>9</a:t>
            </a:r>
            <a:endParaRPr sz="2400"/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7200" y="1109459"/>
            <a:ext cx="7102602" cy="82678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488694" y="1132789"/>
            <a:ext cx="50399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Допуск</a:t>
            </a:r>
            <a:r>
              <a:rPr sz="1200" b="1" spc="-15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в</a:t>
            </a:r>
            <a:r>
              <a:rPr sz="1200" b="1" spc="-1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ППЭ</a:t>
            </a:r>
            <a:r>
              <a:rPr sz="1200" b="1" spc="-15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– с</a:t>
            </a:r>
            <a:r>
              <a:rPr sz="1200" b="1" spc="-5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E1001A"/>
                </a:solidFill>
                <a:latin typeface="Calibri"/>
                <a:cs typeface="Calibri"/>
              </a:rPr>
              <a:t>9.00</a:t>
            </a:r>
            <a:endParaRPr sz="12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445"/>
              </a:spcBef>
            </a:pP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ОГЭ</a:t>
            </a:r>
            <a:r>
              <a:rPr sz="1200" b="1" spc="-3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по всем</a:t>
            </a:r>
            <a:r>
              <a:rPr sz="1200" b="1" spc="-35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учебным</a:t>
            </a:r>
            <a:r>
              <a:rPr sz="1200" b="1" spc="-3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предметам</a:t>
            </a:r>
            <a:r>
              <a:rPr sz="1200" b="1" spc="-2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начинается</a:t>
            </a:r>
            <a:r>
              <a:rPr sz="1200" b="1" spc="-5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в</a:t>
            </a:r>
            <a:r>
              <a:rPr sz="1200" b="1" spc="-2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10:00</a:t>
            </a:r>
            <a:r>
              <a:rPr sz="1200" b="1" spc="-2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по</a:t>
            </a:r>
            <a:r>
              <a:rPr sz="1200" b="1" spc="-15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местному</a:t>
            </a:r>
            <a:r>
              <a:rPr sz="1200" b="1" spc="-4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E1001A"/>
                </a:solidFill>
                <a:latin typeface="Calibri"/>
                <a:cs typeface="Calibri"/>
              </a:rPr>
              <a:t>времени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(первая</a:t>
            </a:r>
            <a:r>
              <a:rPr sz="1200" b="1" spc="-1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часть</a:t>
            </a:r>
            <a:r>
              <a:rPr sz="1200" b="1" spc="-3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инструктажа</a:t>
            </a:r>
            <a:r>
              <a:rPr sz="1200" b="1" spc="-5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E1001A"/>
                </a:solidFill>
                <a:latin typeface="Calibri"/>
                <a:cs typeface="Calibri"/>
              </a:rPr>
              <a:t>с</a:t>
            </a:r>
            <a:r>
              <a:rPr sz="1200" b="1" spc="-10" dirty="0">
                <a:solidFill>
                  <a:srgbClr val="E1001A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E1001A"/>
                </a:solidFill>
                <a:latin typeface="Calibri"/>
                <a:cs typeface="Calibri"/>
              </a:rPr>
              <a:t>9.50)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20000" y="0"/>
            <a:ext cx="1066800" cy="1352551"/>
          </a:xfrm>
          <a:custGeom>
            <a:avLst/>
            <a:gdLst/>
            <a:ahLst/>
            <a:cxnLst/>
            <a:rect l="l" t="t" r="r" b="b"/>
            <a:pathLst>
              <a:path w="1437639" h="1824355">
                <a:moveTo>
                  <a:pt x="1437132" y="0"/>
                </a:moveTo>
                <a:lnTo>
                  <a:pt x="0" y="0"/>
                </a:lnTo>
                <a:lnTo>
                  <a:pt x="0" y="1577339"/>
                </a:lnTo>
                <a:lnTo>
                  <a:pt x="718566" y="1824227"/>
                </a:lnTo>
                <a:lnTo>
                  <a:pt x="1437132" y="1577339"/>
                </a:lnTo>
                <a:lnTo>
                  <a:pt x="1437132" y="0"/>
                </a:lnTo>
                <a:close/>
              </a:path>
            </a:pathLst>
          </a:custGeom>
          <a:solidFill>
            <a:srgbClr val="C80E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1088</Words>
  <Application>Microsoft Office PowerPoint</Application>
  <PresentationFormat>Экран (16:9)</PresentationFormat>
  <Paragraphs>210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Государственная итоговая аттестация ОГЭ- 2026</vt:lpstr>
      <vt:lpstr>Нормативные правовые акты и иные документы, регламентирующие проведение ГИА-2026</vt:lpstr>
      <vt:lpstr>Формы проведения экзаменов</vt:lpstr>
      <vt:lpstr>Презентация PowerPoint</vt:lpstr>
      <vt:lpstr>Презентация PowerPoint</vt:lpstr>
      <vt:lpstr>Презентация PowerPoint</vt:lpstr>
      <vt:lpstr>Сроки подачи заявлений на участие в ГИА</vt:lpstr>
      <vt:lpstr>Итоговое собеседование в 2025-2026 учебном году</vt:lpstr>
      <vt:lpstr>Порядок проведения ГИА-9</vt:lpstr>
      <vt:lpstr>Порядок проведения ГИА-9</vt:lpstr>
      <vt:lpstr>Порядок проведения ГИА-9</vt:lpstr>
      <vt:lpstr>Порядок проведения ГИА-9</vt:lpstr>
      <vt:lpstr>Порядок проведения ГИА-9</vt:lpstr>
      <vt:lpstr>На рабочем столе допускаются</vt:lpstr>
      <vt:lpstr>Порядок проведения ГИА-9</vt:lpstr>
      <vt:lpstr>Повторный допуск к ОГЭ</vt:lpstr>
      <vt:lpstr>Повторный допуск к ОГЭ в дополнительный период</vt:lpstr>
      <vt:lpstr>Повторный допуск к ОГЭ в следующем учебном году</vt:lpstr>
      <vt:lpstr>Источники официальной информации по ГИА</vt:lpstr>
      <vt:lpstr>Полезные ссылки</vt:lpstr>
      <vt:lpstr>Тренировочные мероприятия в формате ОГЭ на базе ППЭ с участием обучающихся (проект)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Учитель</cp:lastModifiedBy>
  <cp:revision>1</cp:revision>
  <dcterms:created xsi:type="dcterms:W3CDTF">2025-11-04T12:19:11Z</dcterms:created>
  <dcterms:modified xsi:type="dcterms:W3CDTF">2025-11-04T12:26:39Z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2025-09-29T00:00:00Z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2025-11-04T00:00:00Z</vt:filetime>
  </property>
  <property fmtid="{D5CDD505-2E9C-101B-9397-08002B2CF9AE}" pid="5" name="Producer">
    <vt:lpwstr>Microsoft® PowerPoint® LTSC</vt:lpwstr>
  </property>
</Properties>
</file>